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16" r:id="rId4"/>
    <p:sldMasterId id="2147484793" r:id="rId5"/>
  </p:sldMasterIdLst>
  <p:notesMasterIdLst>
    <p:notesMasterId r:id="rId58"/>
  </p:notesMasterIdLst>
  <p:handoutMasterIdLst>
    <p:handoutMasterId r:id="rId59"/>
  </p:handoutMasterIdLst>
  <p:sldIdLst>
    <p:sldId id="312" r:id="rId6"/>
    <p:sldId id="1781" r:id="rId7"/>
    <p:sldId id="2076136489" r:id="rId8"/>
    <p:sldId id="314" r:id="rId9"/>
    <p:sldId id="322" r:id="rId10"/>
    <p:sldId id="2199" r:id="rId11"/>
    <p:sldId id="2076136531" r:id="rId12"/>
    <p:sldId id="2076136490" r:id="rId13"/>
    <p:sldId id="2076136493" r:id="rId14"/>
    <p:sldId id="2076136492" r:id="rId15"/>
    <p:sldId id="2076136494" r:id="rId16"/>
    <p:sldId id="2076136463" r:id="rId17"/>
    <p:sldId id="2076136464" r:id="rId18"/>
    <p:sldId id="2076136465" r:id="rId19"/>
    <p:sldId id="2076136532" r:id="rId20"/>
    <p:sldId id="385" r:id="rId21"/>
    <p:sldId id="2076136478" r:id="rId22"/>
    <p:sldId id="2076136533" r:id="rId23"/>
    <p:sldId id="2076136534" r:id="rId24"/>
    <p:sldId id="2076136535" r:id="rId25"/>
    <p:sldId id="264" r:id="rId26"/>
    <p:sldId id="266" r:id="rId27"/>
    <p:sldId id="2076136467" r:id="rId28"/>
    <p:sldId id="2076136466" r:id="rId29"/>
    <p:sldId id="2076136468" r:id="rId30"/>
    <p:sldId id="2076136536" r:id="rId31"/>
    <p:sldId id="311" r:id="rId32"/>
    <p:sldId id="315" r:id="rId33"/>
    <p:sldId id="317" r:id="rId34"/>
    <p:sldId id="319" r:id="rId35"/>
    <p:sldId id="321" r:id="rId36"/>
    <p:sldId id="323" r:id="rId37"/>
    <p:sldId id="325" r:id="rId38"/>
    <p:sldId id="327" r:id="rId39"/>
    <p:sldId id="397" r:id="rId40"/>
    <p:sldId id="2076136491" r:id="rId41"/>
    <p:sldId id="378" r:id="rId42"/>
    <p:sldId id="2076136484" r:id="rId43"/>
    <p:sldId id="2076136485" r:id="rId44"/>
    <p:sldId id="2076136474" r:id="rId45"/>
    <p:sldId id="2076136479" r:id="rId46"/>
    <p:sldId id="2076136475" r:id="rId47"/>
    <p:sldId id="341" r:id="rId48"/>
    <p:sldId id="2076136480" r:id="rId49"/>
    <p:sldId id="2076136537" r:id="rId50"/>
    <p:sldId id="284" r:id="rId51"/>
    <p:sldId id="1723" r:id="rId52"/>
    <p:sldId id="2197" r:id="rId53"/>
    <p:sldId id="2198" r:id="rId54"/>
    <p:sldId id="2076136471" r:id="rId55"/>
    <p:sldId id="2076136487" r:id="rId56"/>
    <p:sldId id="2076136488"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7B6507"/>
    <a:srgbClr val="E8E8E8"/>
    <a:srgbClr val="4BCBEE"/>
    <a:srgbClr val="1392B4"/>
    <a:srgbClr val="0B556A"/>
    <a:srgbClr val="59B4D9"/>
    <a:srgbClr val="EBEBEB"/>
    <a:srgbClr val="FFFFFF"/>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63958" autoAdjust="0"/>
  </p:normalViewPr>
  <p:slideViewPr>
    <p:cSldViewPr snapToGrid="0">
      <p:cViewPr varScale="1">
        <p:scale>
          <a:sx n="67" d="100"/>
          <a:sy n="67" d="100"/>
        </p:scale>
        <p:origin x="327" y="45"/>
      </p:cViewPr>
      <p:guideLst/>
    </p:cSldViewPr>
  </p:slideViewPr>
  <p:outlineViewPr>
    <p:cViewPr>
      <p:scale>
        <a:sx n="33" d="100"/>
        <a:sy n="33" d="100"/>
      </p:scale>
      <p:origin x="0" y="-1548"/>
    </p:cViewPr>
  </p:outlineViewPr>
  <p:notesTextViewPr>
    <p:cViewPr>
      <p:scale>
        <a:sx n="1" d="1"/>
        <a:sy n="1" d="1"/>
      </p:scale>
      <p:origin x="0" y="0"/>
    </p:cViewPr>
  </p:notesTextViewPr>
  <p:sorterViewPr>
    <p:cViewPr>
      <p:scale>
        <a:sx n="100" d="100"/>
        <a:sy n="100" d="100"/>
      </p:scale>
      <p:origin x="0" y="-11970"/>
    </p:cViewPr>
  </p:sorterViewPr>
  <p:notesViewPr>
    <p:cSldViewPr snapToGrid="0">
      <p:cViewPr>
        <p:scale>
          <a:sx n="1" d="2"/>
          <a:sy n="1" d="2"/>
        </p:scale>
        <p:origin x="3828" y="9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3/31/2021 7:20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3/31/2021 7:20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customize-apps-in-powerapps/2-explore-screens-and-control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learn/modules/get-started-with-powerapps/5-powerapps-create-firs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learn/modules/customize-apps-in-powerapps/3-get-started-with-function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canvas-apps/create-component#create-an-example-componen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learn/modules/navigation-canvas-app/"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learn/modules/navigation-canvas-app/2-navigate-back-func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learn/modules/navigation-canvas-app/3-more-ways-to-use-navigate-functi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learn/modules/how-to-build-ui-canvas-app/4-imag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learn/modules/how-to-build-ui-canvas-app/5-personaliza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learn/modules/controls-canvas-apps/3-text-control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learn/modules/controls-canvas-apps/5-media"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powerapps/maker/canvas-apps/create-component#create-an-example-componen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powerapps/maker/canvas-apps/create-component#create-an-example-component"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powerapps/maker/canvas-apps/functions/signals#connection"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docs.microsoft.com/en-us/powerapps/maker/canvas-apps/functions/function-savedata-loaddata" TargetMode="External"/><Relationship Id="rId4" Type="http://schemas.openxmlformats.org/officeDocument/2006/relationships/hyperlink" Target="https://docs.microsoft.com/en-us/powerapps/maker/canvas-apps/create-update-collection"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powerapps/maker/canvas-apps/offline-app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learn/modules/get-started-with-powerapps/4-5-design-app"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learn/modules/get-started-with-powerapps/5-powerapps-create-firs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learn/modules/customize-apps-in-powerapps/1-improve-apps-with-customiza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learn/modules/customize-apps-in-powerapps/1-improve-apps-with-customiz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A control is a UI element that produces an action or shows information. Many controls in Power Apps are similar to controls that you've used in other apps: labels, text-input boxes, drop-down lists, navigation elements, and so on.</a:t>
            </a:r>
          </a:p>
          <a:p>
            <a:r>
              <a:rPr dirty="0"/>
              <a:t>
In addition to these typical controls, Power Apps has more specialized controls, which you can find on the Insert tab.</a:t>
            </a:r>
          </a:p>
          <a:p>
            <a:r>
              <a:rPr dirty="0"/>
              <a:t>
A few controls that can add interest and impact to your apps include:</a:t>
            </a:r>
          </a:p>
          <a:p>
            <a:r>
              <a:rPr dirty="0"/>
              <a:t>
Galleries - These controls are layout containers that hold a set of controls that show </a:t>
            </a:r>
            <a:r>
              <a:rPr lang="en-US" dirty="0"/>
              <a:t>row</a:t>
            </a:r>
            <a:r>
              <a:rPr dirty="0"/>
              <a:t>s from a data source.</a:t>
            </a:r>
          </a:p>
          <a:p>
            <a:r>
              <a:rPr dirty="0"/>
              <a:t>
Forms - These controls show details about your data and let you create and edit </a:t>
            </a:r>
            <a:r>
              <a:rPr lang="en-US" dirty="0"/>
              <a:t>row</a:t>
            </a:r>
            <a:r>
              <a:rPr dirty="0"/>
              <a:t>s.</a:t>
            </a:r>
          </a:p>
          <a:p>
            <a:r>
              <a:rPr dirty="0"/>
              <a:t>
Media - These controls let you add background images, include a camera button (so that users can take pictures from the app), a barcode reader for quickly capturing identification information, and more.</a:t>
            </a:r>
          </a:p>
          <a:p>
            <a:r>
              <a:rPr dirty="0"/>
              <a:t>
Charts - These controls let you add charts so that users can perform instant analysis while they're on the road.</a:t>
            </a:r>
          </a:p>
          <a:p>
            <a:r>
              <a:rPr dirty="0"/>
              <a:t>
To see what controls are available, select the Insert tab, and then select each option in turn.</a:t>
            </a:r>
            <a:endParaRPr lang="en-US" dirty="0"/>
          </a:p>
          <a:p>
            <a:endParaRPr lang="en-US" dirty="0"/>
          </a:p>
          <a:p>
            <a:r>
              <a:rPr lang="en-US" dirty="0"/>
              <a:t>Demo</a:t>
            </a:r>
            <a:r>
              <a:rPr lang="en-US" baseline="0" dirty="0"/>
              <a:t> before exercise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extLst>
      <p:ext uri="{BB962C8B-B14F-4D97-AF65-F5344CB8AC3E}">
        <p14:creationId xmlns:p14="http://schemas.microsoft.com/office/powerpoint/2010/main" val="106562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Module 3 lesson 2 “</a:t>
            </a:r>
            <a:r>
              <a:rPr lang="en-US" dirty="0"/>
              <a:t>Explore screens and controls in Power Apps”</a:t>
            </a:r>
          </a:p>
          <a:p>
            <a:r>
              <a:rPr lang="en-US" dirty="0"/>
              <a:t>Alternative link </a:t>
            </a:r>
          </a:p>
          <a:p>
            <a:r>
              <a:rPr lang="en-US" dirty="0">
                <a:hlinkClick r:id="rId3"/>
              </a:rPr>
              <a:t>https://docs.microsoft.com/en-us/learn/modules/customize-apps-in-powerapps/2-explore-screens-and-controls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56804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a:solidFill>
                  <a:schemeClr val="tx1"/>
                </a:solidFill>
                <a:effectLst/>
                <a:latin typeface="+mn-lt"/>
                <a:ea typeface="+mn-ea"/>
                <a:cs typeface="+mn-cs"/>
              </a:rPr>
              <a:t>Each screen in the app has multiple controls, but one control takes up most of the screen space. The first screen in the app is the browse screen, which is named </a:t>
            </a:r>
            <a:r>
              <a:rPr lang="en-US" sz="1200" b="1" i="0" kern="1200">
                <a:solidFill>
                  <a:schemeClr val="tx1"/>
                </a:solidFill>
                <a:effectLst/>
                <a:latin typeface="+mn-lt"/>
                <a:ea typeface="+mn-ea"/>
                <a:cs typeface="+mn-cs"/>
              </a:rPr>
              <a:t>BrowseScreen1</a:t>
            </a:r>
            <a:r>
              <a:rPr lang="en-US" sz="1200" b="0" i="0" kern="1200">
                <a:solidFill>
                  <a:schemeClr val="tx1"/>
                </a:solidFill>
                <a:effectLst/>
                <a:latin typeface="+mn-lt"/>
                <a:ea typeface="+mn-ea"/>
                <a:cs typeface="+mn-cs"/>
              </a:rPr>
              <a:t> by default.</a:t>
            </a:r>
          </a:p>
          <a:p>
            <a:r>
              <a:rPr lang="en-US" sz="1200" b="0" i="0" kern="1200">
                <a:solidFill>
                  <a:schemeClr val="tx1"/>
                </a:solidFill>
                <a:effectLst/>
                <a:latin typeface="+mn-lt"/>
                <a:ea typeface="+mn-ea"/>
                <a:cs typeface="+mn-cs"/>
              </a:rPr>
              <a:t>Controls in the browse screen that you'll want to become familiar with include:</a:t>
            </a:r>
          </a:p>
          <a:p>
            <a:r>
              <a:rPr lang="en-US" sz="1200" b="1" i="0" kern="1200">
                <a:solidFill>
                  <a:schemeClr val="tx1"/>
                </a:solidFill>
                <a:effectLst/>
                <a:latin typeface="+mn-lt"/>
                <a:ea typeface="+mn-ea"/>
                <a:cs typeface="+mn-cs"/>
              </a:rPr>
              <a:t>BrowseGallery1</a:t>
            </a:r>
            <a:r>
              <a:rPr lang="en-US" sz="1200" b="0" i="0" kern="1200">
                <a:solidFill>
                  <a:schemeClr val="tx1"/>
                </a:solidFill>
                <a:effectLst/>
                <a:latin typeface="+mn-lt"/>
                <a:ea typeface="+mn-ea"/>
                <a:cs typeface="+mn-cs"/>
              </a:rPr>
              <a:t> - This control takes up most of the screen and shows data from your data source.</a:t>
            </a:r>
          </a:p>
          <a:p>
            <a:r>
              <a:rPr lang="en-US" sz="1200" b="1" i="0" kern="1200">
                <a:solidFill>
                  <a:schemeClr val="tx1"/>
                </a:solidFill>
                <a:effectLst/>
                <a:latin typeface="+mn-lt"/>
                <a:ea typeface="+mn-ea"/>
                <a:cs typeface="+mn-cs"/>
              </a:rPr>
              <a:t>NextArrow1</a:t>
            </a:r>
            <a:r>
              <a:rPr lang="en-US" sz="1200" b="0" i="0" kern="1200">
                <a:solidFill>
                  <a:schemeClr val="tx1"/>
                </a:solidFill>
                <a:effectLst/>
                <a:latin typeface="+mn-lt"/>
                <a:ea typeface="+mn-ea"/>
                <a:cs typeface="+mn-cs"/>
              </a:rPr>
              <a:t> - When this control is selected, it opens the details screen.</a:t>
            </a:r>
          </a:p>
          <a:p>
            <a:r>
              <a:rPr lang="en-US" sz="1200" b="1" i="0" kern="1200">
                <a:solidFill>
                  <a:schemeClr val="tx1"/>
                </a:solidFill>
                <a:effectLst/>
                <a:latin typeface="+mn-lt"/>
                <a:ea typeface="+mn-ea"/>
                <a:cs typeface="+mn-cs"/>
              </a:rPr>
              <a:t>IconNewItem1</a:t>
            </a:r>
            <a:r>
              <a:rPr lang="en-US" sz="1200" b="0" i="0" kern="1200">
                <a:solidFill>
                  <a:schemeClr val="tx1"/>
                </a:solidFill>
                <a:effectLst/>
                <a:latin typeface="+mn-lt"/>
                <a:ea typeface="+mn-ea"/>
                <a:cs typeface="+mn-cs"/>
              </a:rPr>
              <a:t> - When this control is selected, it opens the edit/create screen.</a:t>
            </a:r>
          </a:p>
          <a:p>
            <a:br>
              <a:rPr lang="en-US"/>
            </a:b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3376726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dirty="0">
                <a:solidFill>
                  <a:schemeClr val="tx1"/>
                </a:solidFill>
                <a:effectLst/>
                <a:latin typeface="+mn-lt"/>
                <a:ea typeface="+mn-ea"/>
                <a:cs typeface="+mn-cs"/>
              </a:rPr>
              <a:t>The details screen is named </a:t>
            </a:r>
            <a:r>
              <a:rPr lang="en-US" sz="1200" b="1" i="0" kern="1200" dirty="0">
                <a:solidFill>
                  <a:schemeClr val="tx1"/>
                </a:solidFill>
                <a:effectLst/>
                <a:latin typeface="+mn-lt"/>
                <a:ea typeface="+mn-ea"/>
                <a:cs typeface="+mn-cs"/>
              </a:rPr>
              <a:t>DetailScreen1</a:t>
            </a:r>
            <a:r>
              <a:rPr lang="en-US" sz="1200" b="0" i="0" kern="1200" dirty="0">
                <a:solidFill>
                  <a:schemeClr val="tx1"/>
                </a:solidFill>
                <a:effectLst/>
                <a:latin typeface="+mn-lt"/>
                <a:ea typeface="+mn-ea"/>
                <a:cs typeface="+mn-cs"/>
              </a:rPr>
              <a:t> by default. Some of its controls are as follows:</a:t>
            </a:r>
          </a:p>
          <a:p>
            <a:r>
              <a:rPr lang="en-US" sz="1200" b="1" i="0" kern="1200" dirty="0">
                <a:solidFill>
                  <a:schemeClr val="tx1"/>
                </a:solidFill>
                <a:effectLst/>
                <a:latin typeface="+mn-lt"/>
                <a:ea typeface="+mn-ea"/>
                <a:cs typeface="+mn-cs"/>
              </a:rPr>
              <a:t>DetailForm1</a:t>
            </a:r>
            <a:r>
              <a:rPr lang="en-US" sz="1200" b="0" i="0" kern="1200" dirty="0">
                <a:solidFill>
                  <a:schemeClr val="tx1"/>
                </a:solidFill>
                <a:effectLst/>
                <a:latin typeface="+mn-lt"/>
                <a:ea typeface="+mn-ea"/>
                <a:cs typeface="+mn-cs"/>
              </a:rPr>
              <a:t> - This control contains other controls and contains a data card for each column of the row that is being displayed.</a:t>
            </a:r>
          </a:p>
          <a:p>
            <a:r>
              <a:rPr lang="en-US" sz="1200" b="1" i="0" kern="1200" dirty="0">
                <a:solidFill>
                  <a:schemeClr val="tx1"/>
                </a:solidFill>
                <a:effectLst/>
                <a:latin typeface="+mn-lt"/>
                <a:ea typeface="+mn-ea"/>
                <a:cs typeface="+mn-cs"/>
              </a:rPr>
              <a:t>DataCard1</a:t>
            </a:r>
            <a:r>
              <a:rPr lang="en-US" sz="1200" b="0" i="0" kern="1200" dirty="0">
                <a:solidFill>
                  <a:schemeClr val="tx1"/>
                </a:solidFill>
                <a:effectLst/>
                <a:latin typeface="+mn-lt"/>
                <a:ea typeface="+mn-ea"/>
                <a:cs typeface="+mn-cs"/>
              </a:rPr>
              <a:t> - This is a card control. Each card represents a single column of the row. In this case, it shows a flooring category from the Flooring Estimates table, as shown in the previous unit.</a:t>
            </a:r>
          </a:p>
          <a:p>
            <a:r>
              <a:rPr lang="en-US" sz="1200" b="1" i="0" kern="1200" dirty="0">
                <a:solidFill>
                  <a:schemeClr val="tx1"/>
                </a:solidFill>
                <a:effectLst/>
                <a:latin typeface="+mn-lt"/>
                <a:ea typeface="+mn-ea"/>
                <a:cs typeface="+mn-cs"/>
              </a:rPr>
              <a:t>IconEdit1</a:t>
            </a:r>
            <a:r>
              <a:rPr lang="en-US" sz="1200" b="0" i="0" kern="1200" dirty="0">
                <a:solidFill>
                  <a:schemeClr val="tx1"/>
                </a:solidFill>
                <a:effectLst/>
                <a:latin typeface="+mn-lt"/>
                <a:ea typeface="+mn-ea"/>
                <a:cs typeface="+mn-cs"/>
              </a:rPr>
              <a:t> - When this control is selected, it opens the edit/create screen so that the user can edit the current item.</a:t>
            </a:r>
          </a:p>
          <a:p>
            <a:br>
              <a:rPr lang="en-US" dirty="0"/>
            </a:b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420058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dirty="0">
                <a:solidFill>
                  <a:schemeClr val="tx1"/>
                </a:solidFill>
                <a:effectLst/>
                <a:latin typeface="+mn-lt"/>
                <a:ea typeface="+mn-ea"/>
                <a:cs typeface="+mn-cs"/>
              </a:rPr>
              <a:t>The third screen in the app is </a:t>
            </a:r>
            <a:r>
              <a:rPr lang="en-US" sz="1200" b="1" i="0" kern="1200" dirty="0">
                <a:solidFill>
                  <a:schemeClr val="tx1"/>
                </a:solidFill>
                <a:effectLst/>
                <a:latin typeface="+mn-lt"/>
                <a:ea typeface="+mn-ea"/>
                <a:cs typeface="+mn-cs"/>
              </a:rPr>
              <a:t>EditScreen1</a:t>
            </a:r>
            <a:r>
              <a:rPr lang="en-US" sz="1200" b="0" i="0" kern="1200" dirty="0">
                <a:solidFill>
                  <a:schemeClr val="tx1"/>
                </a:solidFill>
                <a:effectLst/>
                <a:latin typeface="+mn-lt"/>
                <a:ea typeface="+mn-ea"/>
                <a:cs typeface="+mn-cs"/>
              </a:rPr>
              <a:t>. Some of its controls include:</a:t>
            </a:r>
          </a:p>
          <a:p>
            <a:r>
              <a:rPr lang="en-US" sz="1200" b="1" i="0" kern="1200" dirty="0">
                <a:solidFill>
                  <a:schemeClr val="tx1"/>
                </a:solidFill>
                <a:effectLst/>
                <a:latin typeface="+mn-lt"/>
                <a:ea typeface="+mn-ea"/>
                <a:cs typeface="+mn-cs"/>
              </a:rPr>
              <a:t>EditForm1</a:t>
            </a:r>
            <a:r>
              <a:rPr lang="en-US" sz="1200" b="0" i="0" kern="1200" dirty="0">
                <a:solidFill>
                  <a:schemeClr val="tx1"/>
                </a:solidFill>
                <a:effectLst/>
                <a:latin typeface="+mn-lt"/>
                <a:ea typeface="+mn-ea"/>
                <a:cs typeface="+mn-cs"/>
              </a:rPr>
              <a:t> - This control contains other controls and contains a data card for each column of the row that is being edited.</a:t>
            </a:r>
          </a:p>
          <a:p>
            <a:r>
              <a:rPr lang="en-US" sz="1200" b="1" i="0" kern="1200" dirty="0">
                <a:solidFill>
                  <a:schemeClr val="tx1"/>
                </a:solidFill>
                <a:effectLst/>
                <a:latin typeface="+mn-lt"/>
                <a:ea typeface="+mn-ea"/>
                <a:cs typeface="+mn-cs"/>
              </a:rPr>
              <a:t>DataCard8</a:t>
            </a:r>
            <a:r>
              <a:rPr lang="en-US" sz="1200" b="0" i="0" kern="1200" dirty="0">
                <a:solidFill>
                  <a:schemeClr val="tx1"/>
                </a:solidFill>
                <a:effectLst/>
                <a:latin typeface="+mn-lt"/>
                <a:ea typeface="+mn-ea"/>
                <a:cs typeface="+mn-cs"/>
              </a:rPr>
              <a:t> - This is another card control that shows a flooring category from the Flooring Estimates table, as shown in the previous unit.</a:t>
            </a:r>
          </a:p>
          <a:p>
            <a:r>
              <a:rPr lang="en-US" sz="1200" b="1" i="0" kern="1200" dirty="0">
                <a:solidFill>
                  <a:schemeClr val="tx1"/>
                </a:solidFill>
                <a:effectLst/>
                <a:latin typeface="+mn-lt"/>
                <a:ea typeface="+mn-ea"/>
                <a:cs typeface="+mn-cs"/>
              </a:rPr>
              <a:t>IconAccept1</a:t>
            </a:r>
            <a:r>
              <a:rPr lang="en-US" sz="1200" b="0" i="0" kern="1200" dirty="0">
                <a:solidFill>
                  <a:schemeClr val="tx1"/>
                </a:solidFill>
                <a:effectLst/>
                <a:latin typeface="+mn-lt"/>
                <a:ea typeface="+mn-ea"/>
                <a:cs typeface="+mn-cs"/>
              </a:rPr>
              <a:t> - When this control is selected, it saves the user's changes.</a:t>
            </a:r>
          </a:p>
          <a:p>
            <a:br>
              <a:rPr lang="en-US" dirty="0"/>
            </a:b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223468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Alternative link</a:t>
            </a:r>
          </a:p>
          <a:p>
            <a:r>
              <a:rPr lang="en-US" altLang="zh-CN" dirty="0">
                <a:hlinkClick r:id="rId4"/>
              </a:rPr>
              <a:t>https://docs.microsoft.com/en-us/learn/modules/customize-apps-in-powerapps/3-get-started-with-functions</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61041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a:t>
            </a:r>
            <a:r>
              <a:rPr lang="en-US" dirty="0"/>
              <a:t>https://docs.microsoft.com/en-us/learn/modules/manage-apps-in-powerapps/</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3621082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Potential Instructor demo: </a:t>
            </a:r>
            <a:r>
              <a:rPr lang="en-US" dirty="0">
                <a:hlinkClick r:id="rId3"/>
              </a:rPr>
              <a:t>https://docs.microsoft.com/en-us/powerapps/maker/canvas-apps/create-component#create-an-example-component</a:t>
            </a:r>
            <a:endParaRPr lang="en-US" dirty="0"/>
          </a:p>
        </p:txBody>
      </p:sp>
      <p:sp>
        <p:nvSpPr>
          <p:cNvPr id="4" name="Slide Number Placeholder 3"/>
          <p:cNvSpPr>
            <a:spLocks noGrp="1"/>
          </p:cNvSpPr>
          <p:nvPr>
            <p:ph type="sldNum" sz="quarter" idx="5"/>
          </p:nvPr>
        </p:nvSpPr>
        <p:spPr/>
        <p:txBody>
          <a:bodyPr/>
          <a:lstStyle/>
          <a:p>
            <a:fld id="{73F6082A-6E97-4ACC-80EA-4495D8861A3E}" type="slidenum">
              <a:rPr lang="en-US" smtClean="0"/>
              <a:t>17</a:t>
            </a:fld>
            <a:endParaRPr lang="en-US"/>
          </a:p>
        </p:txBody>
      </p:sp>
    </p:spTree>
    <p:extLst>
      <p:ext uri="{BB962C8B-B14F-4D97-AF65-F5344CB8AC3E}">
        <p14:creationId xmlns:p14="http://schemas.microsoft.com/office/powerpoint/2010/main" val="548048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Link: https://docs.microsoft.com/en-us/learn/modules/manage-apps-in-powerapps/1-manage-app-versions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6185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Link: https://docs.microsoft.com/en-us/learn/modules/manage-apps-in-powerapps/2-share-apps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14827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3/31/2021 7:21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covered these topics in model-driven apps and we can apply them in canvas apps as well.</a:t>
            </a:r>
          </a:p>
          <a:p>
            <a:r>
              <a:rPr lang="en-US" altLang="zh-CN" dirty="0"/>
              <a:t>Link: https://docs.microsoft.com/en-us/learn/modules/manage-apps-in-powerapps/3-understand-environments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21785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https://docs.microsoft.com/en-us/learn/modules/navigation-canvas-app/</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3299734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In Power Apps, because most apps have multiple screens, it's essential that you understand how to implement the Navigate function in your app. The Navigate function allows users to move or navigate from screen to screen in an app. For example, if you create an app with three screens and you want to give users a way to navigate to another screen, set the </a:t>
            </a:r>
            <a:r>
              <a:rPr dirty="0" err="1"/>
              <a:t>OnSelect</a:t>
            </a:r>
            <a:r>
              <a:rPr dirty="0"/>
              <a:t> property of a Button control to:</a:t>
            </a:r>
          </a:p>
          <a:p>
            <a:r>
              <a:rPr dirty="0"/>
              <a:t>
Navigate(Screen2,ScreenTransition.Cover)</a:t>
            </a:r>
          </a:p>
          <a:p>
            <a:r>
              <a:rPr dirty="0"/>
              <a:t>
With this formula, when the button is selected, Screen2 will automatically display. You could also use this formula on an icon, like an arrow, to provide navigation in the app.</a:t>
            </a:r>
          </a:p>
          <a:p>
            <a:r>
              <a:rPr dirty="0"/>
              <a:t>
The Navigate function also allows for a visual transition as the users move from screen to screen, which is set using </a:t>
            </a:r>
            <a:r>
              <a:rPr dirty="0" err="1"/>
              <a:t>ScreenTransition</a:t>
            </a:r>
            <a:r>
              <a:rPr dirty="0"/>
              <a:t>. In the example shown above, </a:t>
            </a:r>
            <a:r>
              <a:rPr dirty="0" err="1"/>
              <a:t>ScreenTransition.Cover</a:t>
            </a:r>
            <a:r>
              <a:rPr dirty="0"/>
              <a:t> was applied. There are a few different </a:t>
            </a:r>
            <a:r>
              <a:rPr dirty="0" err="1"/>
              <a:t>ScreenTransitions</a:t>
            </a:r>
            <a:r>
              <a:rPr dirty="0"/>
              <a:t> to choose from, and each one provides a slightly different user experience when navigating screens. </a:t>
            </a:r>
            <a:r>
              <a:rPr dirty="0" err="1"/>
              <a:t>ScreenTransitions</a:t>
            </a:r>
            <a:r>
              <a:rPr dirty="0"/>
              <a:t> will be covered in further detail later in this module. Similar to the Navigate function, you also have the option to use the Back() function. The Back() function is fairly straight-forward, it sends the user back to the previous screen.</a:t>
            </a:r>
          </a:p>
          <a:p>
            <a:r>
              <a:rPr dirty="0"/>
              <a:t>
You can use Navigate to set one or more context variables. You can use this approach to pass parameters to a screen. If you've used another programming tool, this is similar to passing parameters to procedures.</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2501013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37500" lnSpcReduction="20000"/>
          </a:bodyPr>
          <a:lstStyle/>
          <a:p>
            <a:r>
              <a:rPr dirty="0" err="1"/>
              <a:t>ScreenTransition.Cover</a:t>
            </a:r>
            <a:r>
              <a:rPr dirty="0"/>
              <a:t> - The new screen slides into view, covering the current screen.</a:t>
            </a:r>
          </a:p>
          <a:p>
            <a:r>
              <a:rPr dirty="0"/>
              <a:t>
</a:t>
            </a:r>
            <a:r>
              <a:rPr dirty="0" err="1"/>
              <a:t>ScreenTransition.Fade</a:t>
            </a:r>
            <a:r>
              <a:rPr dirty="0"/>
              <a:t> - The old screen fades away to reveal the new screen.</a:t>
            </a:r>
          </a:p>
          <a:p>
            <a:r>
              <a:rPr dirty="0"/>
              <a:t>
</a:t>
            </a:r>
            <a:r>
              <a:rPr dirty="0" err="1"/>
              <a:t>ScreenTransition.None</a:t>
            </a:r>
            <a:r>
              <a:rPr dirty="0"/>
              <a:t> - The old screen is quickly replaced with the new screen.</a:t>
            </a:r>
          </a:p>
          <a:p>
            <a:r>
              <a:rPr dirty="0"/>
              <a:t>
</a:t>
            </a:r>
            <a:r>
              <a:rPr dirty="0" err="1"/>
              <a:t>ScreenTransition.UnCover</a:t>
            </a:r>
            <a:r>
              <a:rPr dirty="0"/>
              <a:t> - The old screen slides out of view, uncovering the new screen.</a:t>
            </a:r>
          </a:p>
          <a:p>
            <a:r>
              <a:rPr dirty="0"/>
              <a:t>
Here are some examples using </a:t>
            </a:r>
            <a:r>
              <a:rPr dirty="0" err="1"/>
              <a:t>ScreenTransitions</a:t>
            </a:r>
            <a:r>
              <a:rPr dirty="0"/>
              <a:t>.</a:t>
            </a:r>
          </a:p>
          <a:p>
            <a:r>
              <a:rPr dirty="0"/>
              <a:t>
The Back () function has an optional argument for </a:t>
            </a:r>
            <a:r>
              <a:rPr dirty="0" err="1"/>
              <a:t>ScreenTransition</a:t>
            </a:r>
            <a:r>
              <a:rPr dirty="0"/>
              <a:t>.</a:t>
            </a:r>
          </a:p>
          <a:p>
            <a:r>
              <a:rPr dirty="0"/>
              <a:t>
Here's a more detailed example using these functions with multiple controls in a common real-world scenario. In many of the apps that you develop, certain screens may have multiple controls allowing users to navigate to different screens depending on the control they select. In the following example, you will create a three screen app to demonstrate the Navigate and Back() functionality.</a:t>
            </a:r>
          </a:p>
          <a:p>
            <a:r>
              <a:rPr dirty="0"/>
              <a:t>
In Power Apps Studio, create 3 blank screens.</a:t>
            </a:r>
          </a:p>
          <a:p>
            <a:r>
              <a:rPr dirty="0"/>
              <a:t>
On Screen1, add a Button control and change the Text property to Next.</a:t>
            </a:r>
          </a:p>
          <a:p>
            <a:r>
              <a:rPr dirty="0"/>
              <a:t>
On Screen2, add two Button controls and change the Text of one button to Next and the other button control to Back.</a:t>
            </a:r>
          </a:p>
          <a:p>
            <a:r>
              <a:rPr dirty="0"/>
              <a:t>
On Screen3, add a Button control and change the Text property to Back.</a:t>
            </a:r>
          </a:p>
          <a:p>
            <a:r>
              <a:rPr dirty="0"/>
              <a:t>
On Screen1, set the Next button </a:t>
            </a:r>
            <a:r>
              <a:rPr dirty="0" err="1"/>
              <a:t>OnSelect</a:t>
            </a:r>
            <a:r>
              <a:rPr dirty="0"/>
              <a:t> property to Navigate(Screen2,ScreenTransition.Fade).</a:t>
            </a:r>
          </a:p>
          <a:p>
            <a:r>
              <a:rPr dirty="0"/>
              <a:t>
On Screen2, set the </a:t>
            </a:r>
            <a:r>
              <a:rPr dirty="0" err="1"/>
              <a:t>OnSelect</a:t>
            </a:r>
            <a:r>
              <a:rPr dirty="0"/>
              <a:t> property for the Next button to Navigate(Screen3,ScreenTransition.Cover).</a:t>
            </a:r>
          </a:p>
          <a:p>
            <a:r>
              <a:rPr dirty="0"/>
              <a:t>
Set the </a:t>
            </a:r>
            <a:r>
              <a:rPr dirty="0" err="1"/>
              <a:t>OnSelect</a:t>
            </a:r>
            <a:r>
              <a:rPr dirty="0"/>
              <a:t> property for the Back button to Back().</a:t>
            </a:r>
          </a:p>
          <a:p>
            <a:r>
              <a:rPr dirty="0"/>
              <a:t>
On Screen3, set the </a:t>
            </a:r>
            <a:r>
              <a:rPr dirty="0" err="1"/>
              <a:t>OnSelect</a:t>
            </a:r>
            <a:r>
              <a:rPr dirty="0"/>
              <a:t> property for the Back button to Back().</a:t>
            </a:r>
          </a:p>
          <a:p>
            <a:r>
              <a:rPr dirty="0"/>
              <a:t>
To test this, put the app in Preview or Play mode and navigate through the app as a user would.</a:t>
            </a:r>
          </a:p>
          <a:p>
            <a:r>
              <a:rPr dirty="0"/>
              <a:t>
In Power Apps Studio, create 3 blank screens.</a:t>
            </a:r>
          </a:p>
          <a:p>
            <a:r>
              <a:rPr dirty="0"/>
              <a:t>
On Screen1, add a Button control and change the Text property to Next.</a:t>
            </a:r>
          </a:p>
          <a:p>
            <a:r>
              <a:rPr dirty="0"/>
              <a:t>
On Screen2, add two Button controls and change the Text of one button to Next and the other button control to Back.</a:t>
            </a:r>
          </a:p>
          <a:p>
            <a:r>
              <a:rPr dirty="0"/>
              <a:t>
On Screen3, add a Button control and change the Text property to Back.</a:t>
            </a:r>
          </a:p>
          <a:p>
            <a:r>
              <a:rPr dirty="0"/>
              <a:t>
On Screen1, set the Next button </a:t>
            </a:r>
            <a:r>
              <a:rPr dirty="0" err="1"/>
              <a:t>OnSelect</a:t>
            </a:r>
            <a:r>
              <a:rPr dirty="0"/>
              <a:t> property to Navigate(Screen2,ScreenTransition.Fade).</a:t>
            </a:r>
          </a:p>
          <a:p>
            <a:r>
              <a:rPr dirty="0"/>
              <a:t>
On Screen2, set the </a:t>
            </a:r>
            <a:r>
              <a:rPr dirty="0" err="1"/>
              <a:t>OnSelect</a:t>
            </a:r>
            <a:r>
              <a:rPr dirty="0"/>
              <a:t> property for the Next button to Navigate(Screen3,ScreenTransition.Cover).</a:t>
            </a:r>
          </a:p>
          <a:p>
            <a:r>
              <a:rPr dirty="0"/>
              <a:t>
Set the </a:t>
            </a:r>
            <a:r>
              <a:rPr dirty="0" err="1"/>
              <a:t>OnSelect</a:t>
            </a:r>
            <a:r>
              <a:rPr dirty="0"/>
              <a:t> property for the Back button to Back().</a:t>
            </a:r>
          </a:p>
          <a:p>
            <a:r>
              <a:rPr dirty="0"/>
              <a:t>
On Screen3, set the </a:t>
            </a:r>
            <a:r>
              <a:rPr dirty="0" err="1"/>
              <a:t>OnSelect</a:t>
            </a:r>
            <a:r>
              <a:rPr dirty="0"/>
              <a:t> property for the Back button to Back().</a:t>
            </a:r>
          </a:p>
          <a:p>
            <a:r>
              <a:rPr dirty="0"/>
              <a:t>
To test this, put the app in Preview or Play mode and navigate through the app as a user would.</a:t>
            </a:r>
          </a:p>
          <a:p>
            <a:r>
              <a:rPr dirty="0"/>
              <a:t>
As you select each button, notice the subtle visual transitions of each </a:t>
            </a:r>
            <a:r>
              <a:rPr dirty="0" err="1"/>
              <a:t>ScreenTransition</a:t>
            </a:r>
            <a:r>
              <a:rPr dirty="0"/>
              <a:t>. Remember, the Navigate function must include a </a:t>
            </a:r>
            <a:r>
              <a:rPr dirty="0" err="1"/>
              <a:t>ScreenTransition</a:t>
            </a:r>
            <a:r>
              <a:rPr dirty="0"/>
              <a:t>. If you tried to write your Navigate function like this, Navigate(Screen2), Power Apps would display a red squiggly line in the formula box indicating that there is an issue with the function as written.</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308432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When using the Back() function it should be noted, this will take you back to the previous screen that you navigated from, the key word being "navigated". To elaborate, this does not mean the screen you or the user was just on, you need to use the Navigate function to navigate away from the screen to then use the Back() function to get back there. This can be a little confusing, so here's an example of how this works.</a:t>
            </a:r>
          </a:p>
          <a:p>
            <a:r>
              <a:rPr dirty="0"/>
              <a:t>
In the previous example there are 3 screens. Update the </a:t>
            </a:r>
            <a:r>
              <a:rPr dirty="0" err="1"/>
              <a:t>OnSelect</a:t>
            </a:r>
            <a:r>
              <a:rPr dirty="0"/>
              <a:t> property of the Next button on Screen1 from Navigate(Screen2,ScreenTransition.Cover) to Navigate(Screen3,ScreenTransition.Cover) and the text property to Jump to Screen 3. Now, when the user selects the button, the app will navigate to Screen3. Then when they select the Back button on Screen3, they will navigate back to Screen1 and skip Screen2 entirely. This is by design in Power Apps and is important to concept understand to ensure the navigation in your app is configured properly.</a:t>
            </a:r>
          </a:p>
          <a:p>
            <a:r>
              <a:rPr dirty="0"/>
              <a:t>
Before moving on to the next section, add one more screen to the example app and rename the screen Documentation. With no Navigation pointing to this screen, it is not accessible to your end users. The purpose of this screen is to give the App creator a location in the app to make notes or add documentation about certain aspects of how the app functions. The App creator can also provide instructions for other editors of the app so they can quickly and easily identify what the previous creator did.</a:t>
            </a:r>
          </a:p>
          <a:p>
            <a:r>
              <a:rPr dirty="0"/>
              <a:t>
In this simple four screen app example, you can see how easy it is to navigate screens by setting the </a:t>
            </a:r>
            <a:r>
              <a:rPr dirty="0" err="1"/>
              <a:t>OnSelect</a:t>
            </a:r>
            <a:r>
              <a:rPr dirty="0"/>
              <a:t> property of a control. There are several additional ways to navigate through your app covered in the next section.</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4092409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https://docs.microsoft.com/en-us/learn/modules/navigation-canvas-app/2-navigate-back-function</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extLst>
      <p:ext uri="{BB962C8B-B14F-4D97-AF65-F5344CB8AC3E}">
        <p14:creationId xmlns:p14="http://schemas.microsoft.com/office/powerpoint/2010/main" val="3209016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https://docs.microsoft.com/en-us/learn/modules/navigation-canvas-app/3-more-ways-to-use-navigate-function</a:t>
            </a:r>
            <a:r>
              <a:rPr lang="en-US" altLang="zh-CN" dirty="0"/>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811457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https://docs.microsoft.com/en-us/learn/modules/how-to-build-ui-canvas-app/
</a:t>
            </a: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extLst>
      <p:ext uri="{BB962C8B-B14F-4D97-AF65-F5344CB8AC3E}">
        <p14:creationId xmlns:p14="http://schemas.microsoft.com/office/powerpoint/2010/main" val="3754466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t>A quick and easy way to change the colors in your app is to apply a theme. In Power Apps, there are several out-of-the-box themes to choose from. The following screenshot illustrates all the themes that are available in your app.</a:t>
            </a:r>
          </a:p>
          <a:p>
            <a:r>
              <a:t>
These themes have a specific set of default colors and visual elements which will alter the look and feel of your entire app. To use any of these themes in your Canvas app, select a theme from the ribbon. The changes to your app will take effect immediately.</a:t>
            </a:r>
          </a:p>
          <a:p>
            <a:r>
              <a:t>
If none of the included themes work for your app, you can create a custom theme. For example, if you decide to select the Steel theme but want the screen background to be a lighter color, this can be easily done. To change the background of your screen, change the Fill property to RGBA(250, 250, 250, 1). The screen will be a slighter lighter shade of gray. Keep in mind, this only changed the fill of that specific screen, if you want to add a new blank screen it would still have the Fill property of RGBA(232, 232, 232, 1). This is by design when working with a canvas app. Also, there is no option to create a Custom theme for a canvas app and store it to be used for other apps.</a:t>
            </a:r>
          </a:p>
          <a:p>
            <a:r>
              <a:t>
Typically, many organizations will select the theme that best suits their needs, and then alter the various control properties to align with their corporate branding.</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extLst>
      <p:ext uri="{BB962C8B-B14F-4D97-AF65-F5344CB8AC3E}">
        <p14:creationId xmlns:p14="http://schemas.microsoft.com/office/powerpoint/2010/main" val="143376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As noted earlier, one of the built-in themes may not match your organizations desired look and feel for the app. You can customize your app by changing various properties of the app controls. By adjusting a few of the Control properties, like Fill, Hover, and Border you can completely change how the control looks. If you decide to customize your controls, it's recommended that you do this thorough testing to ensure that you don't run into any complications when users interact with the app.</a:t>
            </a:r>
          </a:p>
          <a:p>
            <a:r>
              <a:t>
For example, consider the Button control. The following are some of the properties of a Button control that you could customize to better fit your companies theme.</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extLst>
      <p:ext uri="{BB962C8B-B14F-4D97-AF65-F5344CB8AC3E}">
        <p14:creationId xmlns:p14="http://schemas.microsoft.com/office/powerpoint/2010/main" val="140295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introduced Power Apps in the introduction module and we will navigate ways to build Power Apps next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26320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There are certain aspects of controls that cannot be altered and are specific to the theme that you select. For example, here's an example of the Date picker control.</a:t>
            </a:r>
          </a:p>
          <a:p>
            <a:r>
              <a:rPr dirty="0"/>
              <a:t>
In Power Apps Studio, add the Date picker control.</a:t>
            </a:r>
          </a:p>
          <a:p>
            <a:r>
              <a:rPr dirty="0"/>
              <a:t>
Put the app in preview mode and select the control so that it opens.</a:t>
            </a:r>
          </a:p>
          <a:p>
            <a:r>
              <a:rPr dirty="0"/>
              <a:t>
The color at the top of the Date picker control is specific to the theme, meaning there isn't a control property you can change to set the color manually. To change the color of that background you would have to select a different theme.</a:t>
            </a:r>
          </a:p>
          <a:p>
            <a:r>
              <a:rPr dirty="0"/>
              <a:t>
In Power Apps Studio, add the Date picker control.</a:t>
            </a:r>
          </a:p>
          <a:p>
            <a:r>
              <a:rPr dirty="0"/>
              <a:t>
Put the app in preview mode and select the control so that it opens.</a:t>
            </a:r>
          </a:p>
          <a:p>
            <a:r>
              <a:rPr dirty="0"/>
              <a:t>
The color at the top of the Date picker control is specific to the theme, meaning there isn't a control property you can change to set the color manually. To change the color of that background you would have to select a different theme.</a:t>
            </a:r>
          </a:p>
          <a:p>
            <a:r>
              <a:rPr dirty="0"/>
              <a:t>
As you design your app, be sure to incorporate the use of icons. In the next section, you'll learn how to add an icon to a Canvas app to change the look and feel of the app.</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extLst>
      <p:ext uri="{BB962C8B-B14F-4D97-AF65-F5344CB8AC3E}">
        <p14:creationId xmlns:p14="http://schemas.microsoft.com/office/powerpoint/2010/main" val="1389444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When designing your app, utilize Shapes and Icon controls when possible to enhance the user experience of your app. There are certain shapes and icons that are universally recognized that you will find in many of the apps that you use daily. For example, instead of adding a Button control to your app and setting the OnSelect property to Back(), you could just as easily use the Back icon control and set it's OnSelect property to Back().</a:t>
            </a:r>
          </a:p>
          <a:p>
            <a:r>
              <a:t>
Remember, icons are controls, and each control has a specific set of properties that can be modified to change how the control looks and functions. To view all of available icon controls, select Insert and then select the Icons drop-down menu.</a:t>
            </a:r>
          </a:p>
          <a:p>
            <a:r>
              <a:t>
These controls include arrows, geometric shapes, actions, and symbols. By incorporating shapes and icons, you can save some space and reduce clutter in your app, especially when working with a Phone form factor app. The Phone form factor app has a much smaller area for designing and adding controls so replacing some of the buttons with shapes and icons could really benefit the overall spacing of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extLst>
      <p:ext uri="{BB962C8B-B14F-4D97-AF65-F5344CB8AC3E}">
        <p14:creationId xmlns:p14="http://schemas.microsoft.com/office/powerpoint/2010/main" val="1646153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2500" lnSpcReduction="20000"/>
          </a:bodyPr>
          <a:lstStyle/>
          <a:p>
            <a:r>
              <a:rPr lang="en-US" dirty="0"/>
              <a:t>You can demo this by following the steps here: </a:t>
            </a:r>
            <a:r>
              <a:rPr lang="en-US" dirty="0">
                <a:hlinkClick r:id="rId3"/>
              </a:rPr>
              <a:t>https://docs.microsoft.com/en-us/learn/modules/how-to-build-ui-canvas-app/4-images</a:t>
            </a:r>
            <a:r>
              <a:rPr lang="en-US" dirty="0"/>
              <a:t> </a:t>
            </a:r>
          </a:p>
          <a:p>
            <a:endParaRPr lang="en-US" dirty="0"/>
          </a:p>
          <a:p>
            <a:r>
              <a:rPr dirty="0"/>
              <a:t>The Image control is a control that shows an image. The image may be from a local file or a data source. Adding an image, such as a company logo is an easy way to enhance the overall look and feel of your app. On each screen you can apply a Background image, as well as multiple Image controls. You're not limited to a certain number of images that you can display; you can have as many images as you would like. Too many images may cause issues with the app performance and load times, but you would have to add quite a few large images for this to be an issue. There are a set of properties specific to the Image control that allow you to customize how the image is displayed. When working with the Image control, a few of the more common properties you will most likely want to modify are the Image, Image position, and Transparency properties.</a:t>
            </a:r>
          </a:p>
          <a:p>
            <a:r>
              <a:rPr dirty="0"/>
              <a:t>
Image - The name of the image that appears in an image, audio, or microphone control.</a:t>
            </a:r>
          </a:p>
          <a:p>
            <a:r>
              <a:rPr dirty="0"/>
              <a:t>
Image Position - The position (Fill, Fit, Stretch, Tile, or Center) of the image in a screen or a control if it isn't the same size as the image.</a:t>
            </a:r>
          </a:p>
          <a:p>
            <a:r>
              <a:rPr dirty="0"/>
              <a:t>
Transparency - The degree to which the controls behind an image remain visible.</a:t>
            </a:r>
          </a:p>
          <a:p>
            <a:r>
              <a:rPr dirty="0"/>
              <a:t>
Here's a quick example of how to change the transparency and image position of an Image control.</a:t>
            </a:r>
          </a:p>
          <a:p>
            <a:r>
              <a:rPr dirty="0"/>
              <a:t>
In Power Apps, create a Tablet app using the "Product Showcase" App template.</a:t>
            </a:r>
          </a:p>
          <a:p>
            <a:r>
              <a:rPr dirty="0"/>
              <a:t>
On the left, under Screens, select Image1.</a:t>
            </a:r>
          </a:p>
          <a:p>
            <a:r>
              <a:rPr dirty="0"/>
              <a:t>
In the right pane, set the Transparency property to 0.5.</a:t>
            </a:r>
          </a:p>
          <a:p>
            <a:r>
              <a:rPr dirty="0"/>
              <a:t>
In Power Apps, create a Tablet app using the "Product Showcase" App template.</a:t>
            </a:r>
          </a:p>
          <a:p>
            <a:r>
              <a:rPr dirty="0"/>
              <a:t>
On the left, under Screens, select Image1.</a:t>
            </a:r>
          </a:p>
          <a:p>
            <a:r>
              <a:rPr dirty="0"/>
              <a:t>
In the right pane, set the Transparency property to 0.5.</a:t>
            </a:r>
          </a:p>
          <a:p>
            <a:r>
              <a:rPr dirty="0"/>
              <a:t>
You will notice that the image immediately becomes lighter in color.</a:t>
            </a:r>
          </a:p>
          <a:p>
            <a:r>
              <a:rPr dirty="0"/>
              <a:t>
In the Image position property, change this to Center.</a:t>
            </a:r>
          </a:p>
          <a:p>
            <a:r>
              <a:rPr dirty="0"/>
              <a:t>
The image appears to be zoomed in or larger.</a:t>
            </a:r>
          </a:p>
          <a:p>
            <a:r>
              <a:rPr dirty="0"/>
              <a:t>
As you develop your app, keep these settings in mind when using the Image control to enhance the look and feel of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extLst>
      <p:ext uri="{BB962C8B-B14F-4D97-AF65-F5344CB8AC3E}">
        <p14:creationId xmlns:p14="http://schemas.microsoft.com/office/powerpoint/2010/main" val="1820012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7500" lnSpcReduction="20000"/>
          </a:bodyPr>
          <a:lstStyle/>
          <a:p>
            <a:r>
              <a:rPr lang="en-US" dirty="0"/>
              <a:t>Possible Instructor Led Demo:  </a:t>
            </a:r>
            <a:r>
              <a:rPr lang="en-US" dirty="0">
                <a:hlinkClick r:id="rId3"/>
              </a:rPr>
              <a:t>https://docs.microsoft.com/en-us/learn/modules/how-to-build-ui-canvas-app/5-personalization</a:t>
            </a:r>
            <a:endParaRPr lang="en-US" dirty="0"/>
          </a:p>
          <a:p>
            <a:endParaRPr lang="en-US" dirty="0"/>
          </a:p>
          <a:p>
            <a:r>
              <a:rPr dirty="0"/>
              <a:t>In Power Apps, you can show information about the current user with the User() function. This includes the full name, email address, and the picture that's associated with the user who's signed into a canvas app. It will match the "Account" information that is displayed in the Power Apps players and studio, which can be found outside of any authored apps. This may not match the current user's information in Office 365 or other services.</a:t>
            </a:r>
          </a:p>
          <a:p>
            <a:r>
              <a:rPr dirty="0"/>
              <a:t>
The User function returns a </a:t>
            </a:r>
            <a:r>
              <a:rPr lang="en-US" dirty="0"/>
              <a:t>row </a:t>
            </a:r>
            <a:r>
              <a:rPr dirty="0"/>
              <a:t>of information about the current user:</a:t>
            </a:r>
          </a:p>
          <a:p>
            <a:r>
              <a:rPr dirty="0"/>
              <a:t>
Set the Image </a:t>
            </a:r>
            <a:r>
              <a:rPr dirty="0" err="1"/>
              <a:t>propertyof</a:t>
            </a:r>
            <a:r>
              <a:rPr dirty="0"/>
              <a:t> the Image </a:t>
            </a:r>
            <a:r>
              <a:rPr dirty="0" err="1"/>
              <a:t>controlto</a:t>
            </a:r>
            <a:r>
              <a:rPr dirty="0"/>
              <a:t> this value to display the image in the app.</a:t>
            </a:r>
          </a:p>
          <a:p>
            <a:r>
              <a:rPr dirty="0"/>
              <a:t>
Here's an example of how to add a user's profile picture, email, and name to your app.</a:t>
            </a:r>
          </a:p>
          <a:p>
            <a:r>
              <a:rPr dirty="0"/>
              <a:t>
On the Insert tab, click or tap Media, and then click or tap Image.</a:t>
            </a:r>
          </a:p>
          <a:p>
            <a:r>
              <a:rPr dirty="0"/>
              <a:t>
Set the Image property to this formula: User().Image</a:t>
            </a:r>
          </a:p>
          <a:p>
            <a:r>
              <a:rPr dirty="0"/>
              <a:t>
On the Insert tab, click or tap Text, and then click or tap Label:</a:t>
            </a:r>
          </a:p>
          <a:p>
            <a:r>
              <a:rPr dirty="0"/>
              <a:t>
Set the Text property to this formula: User().</a:t>
            </a:r>
            <a:r>
              <a:rPr dirty="0" err="1"/>
              <a:t>FullName</a:t>
            </a:r>
            <a:endParaRPr dirty="0"/>
          </a:p>
          <a:p>
            <a:r>
              <a:rPr dirty="0"/>
              <a:t>
Move the label so it's below the image control.</a:t>
            </a:r>
          </a:p>
          <a:p>
            <a:r>
              <a:rPr dirty="0"/>
              <a:t>
Add another label, and set its Text property to this formula: User().Email</a:t>
            </a:r>
          </a:p>
          <a:p>
            <a:r>
              <a:rPr dirty="0"/>
              <a:t>
Move the label so it's below the first label:</a:t>
            </a:r>
          </a:p>
          <a:p>
            <a:r>
              <a:rPr dirty="0"/>
              <a:t>
On the Insert tab, click or tap Media, and then click or tap Image.</a:t>
            </a:r>
          </a:p>
          <a:p>
            <a:r>
              <a:rPr dirty="0"/>
              <a:t>
Set the Image property to this formula: User().Image</a:t>
            </a:r>
          </a:p>
          <a:p>
            <a:r>
              <a:rPr dirty="0"/>
              <a:t>
On the Insert tab, click or tap Text, and then click or tap Label:</a:t>
            </a:r>
          </a:p>
          <a:p>
            <a:r>
              <a:rPr dirty="0"/>
              <a:t>
Set the Text property to this formula: User().</a:t>
            </a:r>
            <a:r>
              <a:rPr dirty="0" err="1"/>
              <a:t>FullName</a:t>
            </a:r>
            <a:endParaRPr dirty="0"/>
          </a:p>
          <a:p>
            <a:r>
              <a:rPr dirty="0"/>
              <a:t>
Move the label so it's below the image control.</a:t>
            </a:r>
          </a:p>
          <a:p>
            <a:r>
              <a:rPr dirty="0"/>
              <a:t>
Add another label, and set its Text property to this formula: User().Email</a:t>
            </a:r>
          </a:p>
          <a:p>
            <a:r>
              <a:rPr dirty="0"/>
              <a:t>
Move the label so it's below the first label:</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extLst>
      <p:ext uri="{BB962C8B-B14F-4D97-AF65-F5344CB8AC3E}">
        <p14:creationId xmlns:p14="http://schemas.microsoft.com/office/powerpoint/2010/main" val="157604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t>It is important to design your app for the primary device that it will be used on. There are two form factors to choose from, the Phone form factor and the Tablet form factor. The main difference between these is the Screen size. The screen size affects the amount of space available to build the app.</a:t>
            </a:r>
          </a:p>
          <a:p>
            <a:r>
              <a:t>
The Phone form factor has a significantly smaller area to build your app, but if most of your users will be accessing the app from a mobile phone then this is the best form factor for you. When building for mobile, select controls that will be easy to use on a mobile device, ensure that the text is large enough to be easily seen, and design the app in a single column vertical format.</a:t>
            </a:r>
          </a:p>
          <a:p>
            <a:r>
              <a:t>
The Tablet form factor has a much larger area for designing your app and is the best option if your users will be accessing the app from a tablet or PC. Because you have more screen size to work with, you will have more flexibility in designing this app. Regardless of the form factor that you choose; the functionality available in the Power Apps Studio will be the same.</a:t>
            </a:r>
          </a:p>
          <a:p>
            <a:r>
              <a:t>
Take a moment and create two blank Canvas apps. For one of the apps use the Phone form factor and for the other app use the Tablet form factor. You will immediately notice the difference in the amount of space available on the screen to design your app.</a:t>
            </a:r>
          </a:p>
          <a:p>
            <a:r>
              <a:t>
Phone form factor</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extLst>
      <p:ext uri="{BB962C8B-B14F-4D97-AF65-F5344CB8AC3E}">
        <p14:creationId xmlns:p14="http://schemas.microsoft.com/office/powerpoint/2010/main" val="293626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7500" lnSpcReduction="20000"/>
          </a:bodyPr>
          <a:lstStyle/>
          <a:p>
            <a:r>
              <a:t>Tablet form factor</a:t>
            </a:r>
          </a:p>
          <a:p>
            <a:r>
              <a:t>
Depending on the form factor that you choose, you have the ability to alter the screen size. To view the current screen size and orientation, for either form factor, see following steps.</a:t>
            </a:r>
          </a:p>
          <a:p>
            <a:r>
              <a:t>
In Power Apps Studio, in the upper-left corner, select File.</a:t>
            </a:r>
          </a:p>
          <a:p>
            <a:r>
              <a:t>
On the left, select App settings.</a:t>
            </a:r>
          </a:p>
          <a:p>
            <a:r>
              <a:t>
In Power Apps Studio, in the upper-left corner, select File.</a:t>
            </a:r>
          </a:p>
          <a:p>
            <a:r>
              <a:t>
On the left, select App settings.</a:t>
            </a:r>
          </a:p>
          <a:p>
            <a:r>
              <a:t>
When you are in the tablet app, you will notice multiple options to select from for the screen size. Be sure to select the appropriate size for the majority of your app users.</a:t>
            </a:r>
          </a:p>
          <a:p>
            <a:r>
              <a:t>
16:9 (Default)</a:t>
            </a:r>
          </a:p>
          <a:p>
            <a:r>
              <a:t>
3:2 (Surface Pro 3)</a:t>
            </a:r>
          </a:p>
          <a:p>
            <a:r>
              <a:t>
16:10 (Widescreen)</a:t>
            </a:r>
          </a:p>
          <a:p>
            <a:r>
              <a:t>
4:3 (iPad)</a:t>
            </a:r>
          </a:p>
          <a:p>
            <a:r>
              <a:t>
Custom</a:t>
            </a:r>
          </a:p>
          <a:p>
            <a:r>
              <a:t>
16:9 (Default)</a:t>
            </a:r>
          </a:p>
          <a:p>
            <a:r>
              <a:t>
3:2 (Surface Pro 3)</a:t>
            </a:r>
          </a:p>
          <a:p>
            <a:r>
              <a:t>
16:10 (Widescreen)</a:t>
            </a:r>
          </a:p>
          <a:p>
            <a:r>
              <a:t>
4:3 (iPad)</a:t>
            </a:r>
          </a:p>
          <a:p>
            <a:r>
              <a:t>
Custom</a:t>
            </a:r>
          </a:p>
          <a:p>
            <a:r>
              <a:t>
The Phone form factor does not include screen size options.</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extLst>
      <p:ext uri="{BB962C8B-B14F-4D97-AF65-F5344CB8AC3E}">
        <p14:creationId xmlns:p14="http://schemas.microsoft.com/office/powerpoint/2010/main" val="1300356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A control is a UI element that produces an action or shows information. Many controls in Power Apps are similar to controls that you've used in other apps: labels, text-input boxes, drop-down lists, navigation elements, and so on.</a:t>
            </a:r>
          </a:p>
          <a:p>
            <a:r>
              <a:rPr dirty="0"/>
              <a:t>
In addition to these typical controls, Power Apps has more specialized controls, which you can find on the Insert tab.</a:t>
            </a:r>
          </a:p>
          <a:p>
            <a:r>
              <a:rPr dirty="0"/>
              <a:t>
A few controls that can add interest and impact to your apps include:</a:t>
            </a:r>
          </a:p>
          <a:p>
            <a:r>
              <a:rPr dirty="0"/>
              <a:t>
Galleries - These controls are layout containers that hold a set of controls that show </a:t>
            </a:r>
            <a:r>
              <a:rPr lang="en-US" dirty="0"/>
              <a:t>row</a:t>
            </a:r>
            <a:r>
              <a:rPr dirty="0"/>
              <a:t>s from a data source.</a:t>
            </a:r>
          </a:p>
          <a:p>
            <a:r>
              <a:rPr dirty="0"/>
              <a:t>
Forms - These controls show details about your data and let you create and </a:t>
            </a:r>
            <a:r>
              <a:t>edit </a:t>
            </a:r>
            <a:r>
              <a:rPr lang="en-US"/>
              <a:t>row</a:t>
            </a:r>
            <a:r>
              <a:t>s</a:t>
            </a:r>
            <a:r>
              <a:rPr dirty="0"/>
              <a:t>.</a:t>
            </a:r>
          </a:p>
          <a:p>
            <a:r>
              <a:rPr dirty="0"/>
              <a:t>
Media - These controls let you add background images, include a camera button (so that users can take pictures from the app), a barcode reader for quickly capturing identification information, and more.</a:t>
            </a:r>
          </a:p>
          <a:p>
            <a:r>
              <a:rPr dirty="0"/>
              <a:t>
Charts - These controls let you add charts so that users can perform instant analysis while they're on the road.</a:t>
            </a:r>
          </a:p>
          <a:p>
            <a:r>
              <a:rPr dirty="0"/>
              <a:t>
To see what controls are available, select the Insert tab, and then select each option in turn.</a:t>
            </a: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57500" lnSpcReduction="20000"/>
          </a:bodyPr>
          <a:lstStyle/>
          <a:p>
            <a:r>
              <a:t>Because controls are designed with specific use cases in mind, the properties for each control are slightly different. Here are some important properties to be aware of:</a:t>
            </a:r>
          </a:p>
          <a:p>
            <a:r>
              <a:t>
Default - The initial value of a control before it is changed by the user. For example, when working with a Drop down control you could set the default value to appear when users see the control.</a:t>
            </a:r>
          </a:p>
          <a:p>
            <a:r>
              <a:t>
DelayOutput - Set to true to delay action during text input.</a:t>
            </a:r>
          </a:p>
          <a:p>
            <a:r>
              <a:t>
DisplayMode - Values can be Edit, View, or Disabled. Configures whether the control allows user input (Edit), only displays data (View), or is disabled (Disabled). For more information about display modes, see Use basic formulas to make better canvas apps in Power Apps learning path.</a:t>
            </a:r>
          </a:p>
          <a:p>
            <a:r>
              <a:t>
Items - The source of data that appears in a control such as a gallery, list, or chart.</a:t>
            </a:r>
          </a:p>
          <a:p>
            <a:r>
              <a:t>
OnChange - How the app responds when the user changes the value of a control. For example, when a user selects a different value in a Dropdown control.</a:t>
            </a:r>
          </a:p>
          <a:p>
            <a:r>
              <a:t>
OnSelect - How the app responds when the user taps or clicks a control.</a:t>
            </a:r>
          </a:p>
          <a:p>
            <a:r>
              <a:t>
Reset - Whether a control reverts to its default value. For more information, see Reset function in Power Apps.</a:t>
            </a:r>
          </a:p>
          <a:p>
            <a:r>
              <a:t>
Text - Text that appears on a control or that the user types into a control.</a:t>
            </a:r>
          </a:p>
          <a:p>
            <a:r>
              <a:t>
Tooltip - Explanatory text that appears when the user hovers over a control.</a:t>
            </a:r>
          </a:p>
          <a:p>
            <a:r>
              <a:t>
Visible - Whether a control appears or is hidden.</a:t>
            </a:r>
          </a:p>
          <a:p>
            <a:r>
              <a:t>
Default - The initial value of a control before it is changed by the user. For example, when working with a Drop down control you could set the default value to appear when users see the control.</a:t>
            </a:r>
          </a:p>
          <a:p>
            <a:r>
              <a:t>
DelayOutput - Set to true to delay action during text input.</a:t>
            </a:r>
          </a:p>
          <a:p>
            <a:r>
              <a:t>
DisplayMode - Values can be Edit, View, or Disabled. Configures whether the control allows user input (Edit), only displays data (View), or is disabled (Disabled). For more information about display modes, see Use basic formulas to make better canvas apps in Power Apps learning path.</a:t>
            </a:r>
          </a:p>
          <a:p>
            <a:r>
              <a:t>
Items - The source of data that appears in a control such as a gallery, list, or chart.</a:t>
            </a:r>
          </a:p>
          <a:p>
            <a:r>
              <a:t>
OnChange - How the app responds when the user changes the value of a control. For example, when a user selects a different value in a Dropdown control.</a:t>
            </a:r>
          </a:p>
          <a:p>
            <a:r>
              <a:t>
OnSelect - How the app responds when the user taps or clicks a control.</a:t>
            </a:r>
          </a:p>
          <a:p>
            <a:r>
              <a:t>
Reset - Whether a control reverts to its default value. For more information, see Reset function in Power Apps.</a:t>
            </a:r>
          </a:p>
          <a:p>
            <a:r>
              <a:t>
Text - Text that appears on a control or that the user types into a control.</a:t>
            </a:r>
          </a:p>
          <a:p>
            <a:r>
              <a:t>
Tooltip - Explanatory text that appears when the user hovers over a control.</a:t>
            </a:r>
          </a:p>
          <a:p>
            <a:r>
              <a:t>
Visible - Whether a control appears or is hidden.</a:t>
            </a:r>
          </a:p>
          <a:p>
            <a:r>
              <a:t>
To view a list of all the controls and their properties, see Controls and properties in Power Apps.</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extLst>
      <p:ext uri="{BB962C8B-B14F-4D97-AF65-F5344CB8AC3E}">
        <p14:creationId xmlns:p14="http://schemas.microsoft.com/office/powerpoint/2010/main" val="712551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27500" lnSpcReduction="20000"/>
          </a:bodyPr>
          <a:lstStyle/>
          <a:p>
            <a:r>
              <a:rPr dirty="0"/>
              <a:t>In Power Apps, text controls are used for all kinds of purposes, such as displaying text, numbers, dates, and calculating currency. For example, you could calculate the value of two Text input controls and display the results in a Label control.</a:t>
            </a:r>
          </a:p>
          <a:p>
            <a:r>
              <a:rPr dirty="0"/>
              <a:t>
There are several text controls that you could incorporate into your app. Each of these controls have slightly different purposes and use cases. For example, maybe you're creating an employee survey app, and you want to get employee feedback. In this scenario, you would use the Text input control and modify the Mode property to be Multiline instead of single line. Most likely, every app that you work with will have text controls so familiarizing yourself with these controls will be helpful as you develop your app. The follow list details the different text controls that are available.</a:t>
            </a:r>
          </a:p>
          <a:p>
            <a:r>
              <a:rPr dirty="0"/>
              <a:t>
Label - A label shows data that you specify as a literal string of text, which appears exactly the way you type it, or as a formula that evaluates to a string of text. Labels often appear outside of any other control (such as a banner that identifies a screen), as a label that identifies another control (such as a rating or audio control), or in a gallery to show a specific type of information about an item.</a:t>
            </a:r>
          </a:p>
          <a:p>
            <a:r>
              <a:rPr dirty="0"/>
              <a:t>
Text input - A box in which the user can type text, numbers, and other data. For example, a user can specify data by simply typing in a text input control. Depending on how you configure the app, that data might be added to a data source, used to calculate a temporary value, or incorporated in some other way.</a:t>
            </a:r>
          </a:p>
          <a:p>
            <a:r>
              <a:rPr dirty="0"/>
              <a:t>
HTML text - An HTML text control not only shows plain text and numbers but also converts HTML tags, such as non-breaking spaces.</a:t>
            </a:r>
          </a:p>
          <a:p>
            <a:r>
              <a:rPr dirty="0"/>
              <a:t>
Rich text editor - The rich text editor control provides the app user a WYSIWYG editing area for formatting text. This control should be used if you want to allow the user to provide numbered lists or bullet lists. A good example is a Power Apps app that used to collect content for an article or newsletter, where you allow the user to add formatted text that would be helpful for the person compiling the article.</a:t>
            </a:r>
          </a:p>
          <a:p>
            <a:r>
              <a:rPr dirty="0"/>
              <a:t>
Pen input - A control in which the user can draw, erase, and highlight areas of an image. The user can use this control like a whiteboard, drawing diagrams and writing words that can be converted to typed text.</a:t>
            </a:r>
          </a:p>
          <a:p>
            <a:r>
              <a:rPr dirty="0"/>
              <a:t>
Label - A label shows data that you specify as a literal string of text, which appears exactly the way you type it, or as a formula that evaluates to a string of text. Labels often appear outside of any other control (such as a banner that identifies a screen), as a label that identifies another control (such as a rating or audio control), or in a gallery to show a specific type of information about an item.</a:t>
            </a:r>
          </a:p>
          <a:p>
            <a:r>
              <a:rPr dirty="0"/>
              <a:t>
Text input - A box in which the user can type text, numbers, and other data. For example, a user can specify data by simply typing in a text input control. Depending on how you configure the app, that data might be added to a data source, used to calculate a temporary value, or incorporated in some other way.</a:t>
            </a:r>
          </a:p>
          <a:p>
            <a:r>
              <a:rPr dirty="0"/>
              <a:t>
HTML text - An HTML text control not only shows plain text and numbers but also converts HTML tags, such as non-breaking spaces.</a:t>
            </a:r>
          </a:p>
          <a:p>
            <a:r>
              <a:rPr dirty="0"/>
              <a:t>
Rich text editor - The rich text editor control provides the app user a WYSIWYG editing area for formatting text. This control should be used if you want to allow the user to provide numbered lists or bullet lists. A good example is a Power Apps app that used to collect content for an article or newsletter, where you allow the user to add formatted text that would be helpful for the person compiling the article.</a:t>
            </a:r>
          </a:p>
          <a:p>
            <a:r>
              <a:rPr dirty="0"/>
              <a:t>
Pen input - A control in which the user can draw, erase, and highlight areas of an image. The user can use this control like a whiteboard, drawing diagrams and writing words that can be converted to typed text.</a:t>
            </a:r>
          </a:p>
          <a:p>
            <a:r>
              <a:rPr dirty="0"/>
              <a:t>
Here's a closer look at the Label control and a few examples so you can get a better idea as to how it works.</a:t>
            </a:r>
          </a:p>
          <a:p>
            <a:r>
              <a:rPr dirty="0"/>
              <a:t>
First, add a label control to show text.</a:t>
            </a:r>
          </a:p>
          <a:p>
            <a:r>
              <a:rPr dirty="0"/>
              <a:t>
In Power Apps Studio, add a Label control.</a:t>
            </a:r>
          </a:p>
          <a:p>
            <a:r>
              <a:rPr dirty="0"/>
              <a:t>
Set Text property for the Label to "Hello, world" (including the double quotation marks).</a:t>
            </a:r>
          </a:p>
          <a:p>
            <a:r>
              <a:rPr dirty="0"/>
              <a:t>
In Power Apps Studio, add a Label control.</a:t>
            </a:r>
          </a:p>
          <a:p>
            <a:r>
              <a:rPr dirty="0"/>
              <a:t>
Set Text property for the Label to "Hello, world" (including the double quotation marks).</a:t>
            </a:r>
          </a:p>
          <a:p>
            <a:r>
              <a:rPr dirty="0"/>
              <a:t>
Next, create a more dynamic solution by combining a button, gallery, and multiple label controls. In this scenario, you'll create a collection called </a:t>
            </a:r>
            <a:r>
              <a:rPr dirty="0" err="1"/>
              <a:t>CityPopulations</a:t>
            </a:r>
            <a:r>
              <a:rPr dirty="0"/>
              <a:t> that contains data about the population of various cities in Europe. Next, you'll show that data in a gallery that contains three labels, and you'll specify the type of data that each label will show.</a:t>
            </a:r>
          </a:p>
          <a:p>
            <a:r>
              <a:rPr dirty="0"/>
              <a:t>
Add a button, and set its </a:t>
            </a:r>
            <a:r>
              <a:rPr dirty="0" err="1"/>
              <a:t>OnSelect</a:t>
            </a:r>
            <a:r>
              <a:rPr dirty="0"/>
              <a:t> property to this formula:</a:t>
            </a:r>
          </a:p>
          <a:p>
            <a:r>
              <a:rPr dirty="0"/>
              <a:t>
Press and hold Alt Key, and select the Button control. (This will create your collection and store all the information.)</a:t>
            </a:r>
          </a:p>
          <a:p>
            <a:r>
              <a:rPr dirty="0"/>
              <a:t>
Add a Blank vertical gallery and set its Items property to </a:t>
            </a:r>
            <a:r>
              <a:rPr dirty="0" err="1"/>
              <a:t>CityPopulations</a:t>
            </a:r>
            <a:r>
              <a:rPr dirty="0"/>
              <a:t>.</a:t>
            </a:r>
          </a:p>
          <a:p>
            <a:r>
              <a:rPr dirty="0"/>
              <a:t>
With the gallery selected, in the right pane, change the layout from blank to Title, subtitle, and body.</a:t>
            </a:r>
          </a:p>
          <a:p>
            <a:r>
              <a:rPr dirty="0"/>
              <a:t>
Select the top or first Label, in the Text property the default for example shows </a:t>
            </a:r>
            <a:r>
              <a:rPr dirty="0" err="1"/>
              <a:t>ThisItem.City</a:t>
            </a:r>
            <a:r>
              <a:rPr dirty="0"/>
              <a:t>, you could change this to something else if you would like. For more information about the </a:t>
            </a:r>
            <a:r>
              <a:rPr dirty="0" err="1"/>
              <a:t>ThisItem</a:t>
            </a:r>
            <a:r>
              <a:rPr dirty="0"/>
              <a:t> operator, see Operators and data types in Power Apps.</a:t>
            </a:r>
          </a:p>
          <a:p>
            <a:r>
              <a:rPr dirty="0"/>
              <a:t>
Select the middle or second Label, which shows as </a:t>
            </a:r>
            <a:r>
              <a:rPr dirty="0" err="1"/>
              <a:t>ThisItem.Country</a:t>
            </a:r>
            <a:r>
              <a:rPr dirty="0"/>
              <a:t>.</a:t>
            </a:r>
          </a:p>
          <a:p>
            <a:r>
              <a:rPr dirty="0"/>
              <a:t>
Select the last or third Label, change the Text property to </a:t>
            </a:r>
            <a:r>
              <a:rPr dirty="0" err="1"/>
              <a:t>ThisItem.Population</a:t>
            </a:r>
            <a:r>
              <a:rPr dirty="0"/>
              <a:t>.</a:t>
            </a:r>
          </a:p>
          <a:p>
            <a:r>
              <a:rPr dirty="0"/>
              <a:t>
Press and hold Alt Key, and select the Button control. (This will create your collection and store all the information.)</a:t>
            </a:r>
          </a:p>
          <a:p>
            <a:r>
              <a:rPr dirty="0"/>
              <a:t>
Add a Blank vertical gallery and set its Items property to </a:t>
            </a:r>
            <a:r>
              <a:rPr dirty="0" err="1"/>
              <a:t>CityPopulations</a:t>
            </a:r>
            <a:r>
              <a:rPr dirty="0"/>
              <a:t>.</a:t>
            </a:r>
          </a:p>
          <a:p>
            <a:r>
              <a:rPr dirty="0"/>
              <a:t>
With the gallery selected, in the right pane, change the layout from blank to Title, subtitle, and body.</a:t>
            </a:r>
          </a:p>
          <a:p>
            <a:r>
              <a:rPr dirty="0"/>
              <a:t>
Select the top or first Label, in the Text property the default for example shows </a:t>
            </a:r>
            <a:r>
              <a:rPr dirty="0" err="1"/>
              <a:t>ThisItem.City</a:t>
            </a:r>
            <a:r>
              <a:rPr dirty="0"/>
              <a:t>, you could change this to something else if you would like. For more information about the </a:t>
            </a:r>
            <a:r>
              <a:rPr dirty="0" err="1"/>
              <a:t>ThisItem</a:t>
            </a:r>
            <a:r>
              <a:rPr dirty="0"/>
              <a:t> operator, see Operators and data types in Power Apps.</a:t>
            </a:r>
          </a:p>
          <a:p>
            <a:r>
              <a:rPr dirty="0"/>
              <a:t>
Select the middle or second Label, which shows as </a:t>
            </a:r>
            <a:r>
              <a:rPr dirty="0" err="1"/>
              <a:t>ThisItem.Country</a:t>
            </a:r>
            <a:r>
              <a:rPr dirty="0"/>
              <a:t>.</a:t>
            </a:r>
          </a:p>
          <a:p>
            <a:r>
              <a:rPr dirty="0"/>
              <a:t>
Select the last or third Label, change the Text property to </a:t>
            </a:r>
            <a:r>
              <a:rPr dirty="0" err="1"/>
              <a:t>ThisItem.Population</a:t>
            </a:r>
            <a:r>
              <a:rPr dirty="0"/>
              <a:t>.</a:t>
            </a:r>
          </a:p>
          <a:p>
            <a:r>
              <a:rPr dirty="0"/>
              <a:t>
These were just two simple examples demonstrating some basic functionality of a label control. There are many other ways to utilize label controls in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extLst>
      <p:ext uri="{BB962C8B-B14F-4D97-AF65-F5344CB8AC3E}">
        <p14:creationId xmlns:p14="http://schemas.microsoft.com/office/powerpoint/2010/main" val="294593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https://docs.microsoft.com/en-us/learn/modules/controls-canvas-apps/3-text-controls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extLst>
      <p:ext uri="{BB962C8B-B14F-4D97-AF65-F5344CB8AC3E}">
        <p14:creationId xmlns:p14="http://schemas.microsoft.com/office/powerpoint/2010/main" val="271048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This unit describes how to create an app from a template, a blank canvas, and a data source. In the next unit, you'll be able to get more hands-on with app creation. This learning path is focused on canvas apps, which give you the flexibility to arrange the user experience and interface the way that you want it. You can get started in many different ways; however, for all of the options, you will use the Power Apps Studio features and functionality to build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10000"/>
          </a:bodyPr>
          <a:lstStyle/>
          <a:p>
            <a:r>
              <a:rPr dirty="0"/>
              <a:t>Each of these controls allows you to determine the values the user can select from. Use these controls when you want to control the values for your data set. This is often an important consideration for reporting. As a trade-off, you may miss valuable insights that come from free form answers. Here's a closer look at the differences between each of these controls.</a:t>
            </a:r>
          </a:p>
          <a:p>
            <a:r>
              <a:rPr dirty="0"/>
              <a:t>
Drop down - This control conserves screen real estate, especially when the list contains a large number of choices. The control takes up only one line unless the user selects the chevron to reveal more choices. This control will show a maximum of 500 items.</a:t>
            </a:r>
          </a:p>
          <a:p>
            <a:r>
              <a:rPr dirty="0"/>
              <a:t>
Combo box - This control allows you to search for items you will select. The search is performed on the server on the </a:t>
            </a:r>
            <a:r>
              <a:rPr dirty="0" err="1"/>
              <a:t>Search</a:t>
            </a:r>
            <a:r>
              <a:rPr lang="en-US" dirty="0" err="1"/>
              <a:t>Field</a:t>
            </a:r>
            <a:r>
              <a:rPr dirty="0"/>
              <a:t> property so performance is not affected by very large data sources.</a:t>
            </a:r>
          </a:p>
          <a:p>
            <a:r>
              <a:rPr dirty="0"/>
              <a:t>
List box - This control always shows all available choices (unlike a </a:t>
            </a:r>
            <a:r>
              <a:rPr dirty="0" err="1"/>
              <a:t>Dropdowncontrol</a:t>
            </a:r>
            <a:r>
              <a:rPr dirty="0"/>
              <a:t>) and in which the user can choose more than one item at a time (unlike a </a:t>
            </a:r>
            <a:r>
              <a:rPr dirty="0" err="1"/>
              <a:t>Radiocontrol</a:t>
            </a:r>
            <a:r>
              <a:rPr dirty="0"/>
              <a:t>).</a:t>
            </a:r>
          </a:p>
          <a:p>
            <a:r>
              <a:rPr dirty="0"/>
              <a:t>
Check box - A control that the user can select or clear to set its value to true or false. The user can specify a Boolean value by using this familiar control.</a:t>
            </a:r>
          </a:p>
          <a:p>
            <a:r>
              <a:rPr dirty="0"/>
              <a:t>
Radio - A Radio control, a standard HTML input control, is best used with only a few, mutually-exclusive options.</a:t>
            </a:r>
          </a:p>
          <a:p>
            <a:r>
              <a:rPr dirty="0"/>
              <a:t>
Drop down - This control conserves screen real estate, especially when the list contains a large number of choices. The control takes up only one line unless the user selects the chevron to reveal more choices. This control will show a maximum of 500 items.</a:t>
            </a:r>
          </a:p>
          <a:p>
            <a:r>
              <a:rPr dirty="0"/>
              <a:t>
Combo box - This control allows you to search for items you will select. The search is performed on the server on the </a:t>
            </a:r>
            <a:r>
              <a:rPr dirty="0" err="1"/>
              <a:t>Search</a:t>
            </a:r>
            <a:r>
              <a:rPr lang="en-US" dirty="0" err="1"/>
              <a:t>Field</a:t>
            </a:r>
            <a:r>
              <a:rPr dirty="0"/>
              <a:t> property so performance is not affected by very large data sources.</a:t>
            </a:r>
          </a:p>
          <a:p>
            <a:r>
              <a:rPr dirty="0"/>
              <a:t>
List box - This control always shows all available choices (unlike a </a:t>
            </a:r>
            <a:r>
              <a:rPr dirty="0" err="1"/>
              <a:t>Dropdowncontrol</a:t>
            </a:r>
            <a:r>
              <a:rPr dirty="0"/>
              <a:t>) and in which the user can choose more than one item at a time (unlike a </a:t>
            </a:r>
            <a:r>
              <a:rPr dirty="0" err="1"/>
              <a:t>Radiocontrol</a:t>
            </a:r>
            <a:r>
              <a:rPr dirty="0"/>
              <a:t>).</a:t>
            </a:r>
          </a:p>
          <a:p>
            <a:r>
              <a:rPr dirty="0"/>
              <a:t>
Check box - A control that the user can select or clear to set its value to true or false. The user can specify a Boolean value by using this familiar control.</a:t>
            </a:r>
          </a:p>
          <a:p>
            <a:r>
              <a:rPr dirty="0"/>
              <a:t>
Radio - A Radio control, a standard HTML input control, is best used with only a few, mutually-exclusive options.</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extLst>
      <p:ext uri="{BB962C8B-B14F-4D97-AF65-F5344CB8AC3E}">
        <p14:creationId xmlns:p14="http://schemas.microsoft.com/office/powerpoint/2010/main" val="2292861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0" i="0" kern="1200">
                <a:solidFill>
                  <a:schemeClr val="tx1"/>
                </a:solidFill>
                <a:effectLst/>
                <a:latin typeface="+mn-lt"/>
                <a:ea typeface="+mn-ea"/>
                <a:cs typeface="+mn-cs"/>
              </a:rPr>
              <a:t>When you have a specific need for the app users to rate items, the following two controls provide a better experience than free form text or drop-down controls.</a:t>
            </a:r>
          </a:p>
          <a:p>
            <a:r>
              <a:rPr lang="en-US" sz="1200" b="1" i="0" kern="1200">
                <a:solidFill>
                  <a:schemeClr val="tx1"/>
                </a:solidFill>
                <a:effectLst/>
                <a:latin typeface="+mn-lt"/>
                <a:ea typeface="+mn-ea"/>
                <a:cs typeface="+mn-cs"/>
              </a:rPr>
              <a:t>Slider</a:t>
            </a:r>
            <a:r>
              <a:rPr lang="en-US" sz="1200" b="0" i="0" kern="1200">
                <a:solidFill>
                  <a:schemeClr val="tx1"/>
                </a:solidFill>
                <a:effectLst/>
                <a:latin typeface="+mn-lt"/>
                <a:ea typeface="+mn-ea"/>
                <a:cs typeface="+mn-cs"/>
              </a:rPr>
              <a:t> - The user can indicate a value, between a minimum and a maximum value that you specify, by dragging the handle of a slider left-right or up-down, depending on the direction that you choose.</a:t>
            </a:r>
          </a:p>
          <a:p>
            <a:r>
              <a:rPr lang="en-US" sz="1200" b="1" i="0" kern="1200">
                <a:solidFill>
                  <a:schemeClr val="tx1"/>
                </a:solidFill>
                <a:effectLst/>
                <a:latin typeface="+mn-lt"/>
                <a:ea typeface="+mn-ea"/>
                <a:cs typeface="+mn-cs"/>
              </a:rPr>
              <a:t>Rating</a:t>
            </a:r>
            <a:r>
              <a:rPr lang="en-US" sz="1200" b="0" i="0" kern="1200">
                <a:solidFill>
                  <a:schemeClr val="tx1"/>
                </a:solidFill>
                <a:effectLst/>
                <a:latin typeface="+mn-lt"/>
                <a:ea typeface="+mn-ea"/>
                <a:cs typeface="+mn-cs"/>
              </a:rPr>
              <a:t> - In this control, the user can indicate, for example, how much they liked something by selecting a certain number of stars.</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extLst>
      <p:ext uri="{BB962C8B-B14F-4D97-AF65-F5344CB8AC3E}">
        <p14:creationId xmlns:p14="http://schemas.microsoft.com/office/powerpoint/2010/main" val="652055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t>Toggle - Use this control to enhance the UI of the app. It functions in the same manner as the check box control.</a:t>
            </a:r>
          </a:p>
          <a:p>
            <a:r>
              <a:t>
Timer - A control that can determine how your app responds after a certain amount of time passes. For example, determine how long a control appears or navigate to another screen after a certain amount of time has passed.</a:t>
            </a:r>
          </a:p>
          <a:p>
            <a:r>
              <a:t>
Button - Configure the </a:t>
            </a:r>
            <a:r>
              <a:rPr err="1"/>
              <a:t>OnSelect</a:t>
            </a:r>
            <a:r>
              <a:t> property of a button control to run one or more formulas when the user clicks or taps the control. The button control is frequently used to submit data to the data source.</a:t>
            </a:r>
          </a:p>
          <a:p>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dirty="0">
                <a:solidFill>
                  <a:schemeClr val="tx1"/>
                </a:solidFill>
                <a:effectLst/>
                <a:latin typeface="+mn-lt"/>
                <a:ea typeface="+mn-ea"/>
                <a:cs typeface="+mn-cs"/>
              </a:rPr>
              <a:t>Here are some details about the Media controls that are available:</a:t>
            </a:r>
          </a:p>
          <a:p>
            <a:r>
              <a:rPr lang="en-US" sz="1200" b="1" i="0" kern="1200" dirty="0">
                <a:solidFill>
                  <a:schemeClr val="tx1"/>
                </a:solidFill>
                <a:effectLst/>
                <a:latin typeface="+mn-lt"/>
                <a:ea typeface="+mn-ea"/>
                <a:cs typeface="+mn-cs"/>
              </a:rPr>
              <a:t>Video</a:t>
            </a:r>
            <a:r>
              <a:rPr lang="en-US" sz="1200" b="0" i="0" kern="1200" dirty="0">
                <a:solidFill>
                  <a:schemeClr val="tx1"/>
                </a:solidFill>
                <a:effectLst/>
                <a:latin typeface="+mn-lt"/>
                <a:ea typeface="+mn-ea"/>
                <a:cs typeface="+mn-cs"/>
              </a:rPr>
              <a:t> - This control plays a video clip from a file or from YouTube or Azure Media Services. Closed captions can optionally be shown when specified.</a:t>
            </a:r>
          </a:p>
          <a:p>
            <a:r>
              <a:rPr lang="en-US" sz="1200" b="1" i="0" kern="1200" dirty="0">
                <a:solidFill>
                  <a:schemeClr val="tx1"/>
                </a:solidFill>
                <a:effectLst/>
                <a:latin typeface="+mn-lt"/>
                <a:ea typeface="+mn-ea"/>
                <a:cs typeface="+mn-cs"/>
              </a:rPr>
              <a:t>Audio</a:t>
            </a:r>
            <a:r>
              <a:rPr lang="en-US" sz="1200" b="0" i="0" kern="1200" dirty="0">
                <a:solidFill>
                  <a:schemeClr val="tx1"/>
                </a:solidFill>
                <a:effectLst/>
                <a:latin typeface="+mn-lt"/>
                <a:ea typeface="+mn-ea"/>
                <a:cs typeface="+mn-cs"/>
              </a:rPr>
              <a:t> - This control plays a sound clip from a file, a recording from a Microphone control, or the audio track from a video file.</a:t>
            </a:r>
          </a:p>
          <a:p>
            <a:r>
              <a:rPr lang="en-US" sz="1200" b="1" i="0" kern="1200" dirty="0">
                <a:solidFill>
                  <a:schemeClr val="tx1"/>
                </a:solidFill>
                <a:effectLst/>
                <a:latin typeface="+mn-lt"/>
                <a:ea typeface="+mn-ea"/>
                <a:cs typeface="+mn-cs"/>
              </a:rPr>
              <a:t>Camera</a:t>
            </a:r>
            <a:r>
              <a:rPr lang="en-US" sz="1200" b="0" i="0" kern="1200" dirty="0">
                <a:solidFill>
                  <a:schemeClr val="tx1"/>
                </a:solidFill>
                <a:effectLst/>
                <a:latin typeface="+mn-lt"/>
                <a:ea typeface="+mn-ea"/>
                <a:cs typeface="+mn-cs"/>
              </a:rPr>
              <a:t> - A control which allows the user to take photos by using the camera on the device.</a:t>
            </a:r>
          </a:p>
          <a:p>
            <a:r>
              <a:rPr lang="en-US" sz="1200" b="1" i="0" kern="1200" dirty="0">
                <a:solidFill>
                  <a:schemeClr val="tx1"/>
                </a:solidFill>
                <a:effectLst/>
                <a:latin typeface="+mn-lt"/>
                <a:ea typeface="+mn-ea"/>
                <a:cs typeface="+mn-cs"/>
              </a:rPr>
              <a:t>Bar code scanner</a:t>
            </a:r>
            <a:r>
              <a:rPr lang="en-US" sz="1200" b="0" i="0" kern="1200" dirty="0">
                <a:solidFill>
                  <a:schemeClr val="tx1"/>
                </a:solidFill>
                <a:effectLst/>
                <a:latin typeface="+mn-lt"/>
                <a:ea typeface="+mn-ea"/>
                <a:cs typeface="+mn-cs"/>
              </a:rPr>
              <a:t> - This control opens a native scanner on an Android or iOS device. The scanner automatically detects a barcode, QR code, or data-matrix code when in view. The control doesn't support scanning in a web browser.</a:t>
            </a:r>
          </a:p>
          <a:p>
            <a:r>
              <a:rPr lang="en-US" sz="1200" b="1" i="0" kern="1200" dirty="0">
                <a:solidFill>
                  <a:schemeClr val="tx1"/>
                </a:solidFill>
                <a:effectLst/>
                <a:latin typeface="+mn-lt"/>
                <a:ea typeface="+mn-ea"/>
                <a:cs typeface="+mn-cs"/>
              </a:rPr>
              <a:t>Microphone</a:t>
            </a:r>
            <a:r>
              <a:rPr lang="en-US" sz="1200" b="0" i="0" kern="1200" dirty="0">
                <a:solidFill>
                  <a:schemeClr val="tx1"/>
                </a:solidFill>
                <a:effectLst/>
                <a:latin typeface="+mn-lt"/>
                <a:ea typeface="+mn-ea"/>
                <a:cs typeface="+mn-cs"/>
              </a:rPr>
              <a:t> - A control that allows app users to row sounds from their device as long as the device has a microphone accessible. Audio is stored in 3gp format in Android, AAC format in iOS, and OGG format in web browsers.</a:t>
            </a:r>
          </a:p>
          <a:p>
            <a:r>
              <a:rPr lang="en-US" sz="1200" b="1" i="0" kern="1200" dirty="0">
                <a:solidFill>
                  <a:schemeClr val="tx1"/>
                </a:solidFill>
                <a:effectLst/>
                <a:latin typeface="+mn-lt"/>
                <a:ea typeface="+mn-ea"/>
                <a:cs typeface="+mn-cs"/>
              </a:rPr>
              <a:t>Add picture</a:t>
            </a:r>
            <a:r>
              <a:rPr lang="en-US" sz="1200" b="0" i="0" kern="1200" dirty="0">
                <a:solidFill>
                  <a:schemeClr val="tx1"/>
                </a:solidFill>
                <a:effectLst/>
                <a:latin typeface="+mn-lt"/>
                <a:ea typeface="+mn-ea"/>
                <a:cs typeface="+mn-cs"/>
              </a:rPr>
              <a:t> - With this control users can take photos or upload image files from their device and update the data source with this content. On a mobile device, the user is presented with the device's choice dialog to choose between taking a photo or selecting one that is already available.</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44</a:t>
            </a:fld>
            <a:endParaRPr lang="en-US"/>
          </a:p>
        </p:txBody>
      </p:sp>
    </p:spTree>
    <p:extLst>
      <p:ext uri="{BB962C8B-B14F-4D97-AF65-F5344CB8AC3E}">
        <p14:creationId xmlns:p14="http://schemas.microsoft.com/office/powerpoint/2010/main" val="2296921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https://docs.microsoft.com/en-us/learn/modules/controls-canvas-apps/5-media</a:t>
            </a:r>
            <a:r>
              <a:rPr lang="en-US" altLang="zh-CN" dirty="0"/>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171364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We added these extra to expand for exam coverage</a:t>
            </a:r>
          </a:p>
          <a:p>
            <a:endParaRPr lang="en-US" dirty="0"/>
          </a:p>
          <a:p>
            <a:r>
              <a:rPr lang="en-US" dirty="0"/>
              <a:t>App Checker in </a:t>
            </a:r>
            <a:r>
              <a:rPr lang="en-US" dirty="0" err="1"/>
              <a:t>realtime</a:t>
            </a:r>
            <a:r>
              <a:rPr lang="en-US" dirty="0"/>
              <a:t> indicates there are errors</a:t>
            </a:r>
          </a:p>
          <a:p>
            <a:r>
              <a:rPr lang="en-US" dirty="0"/>
              <a:t>Clicking on the item will take you to that formula</a:t>
            </a:r>
          </a:p>
          <a:p>
            <a:r>
              <a:rPr lang="en-US" dirty="0"/>
              <a:t>Clicking on the &gt; on the item will take you to the details of the error</a:t>
            </a:r>
          </a:p>
        </p:txBody>
      </p:sp>
      <p:sp>
        <p:nvSpPr>
          <p:cNvPr id="4" name="Slide Number Placeholder 3"/>
          <p:cNvSpPr>
            <a:spLocks noGrp="1"/>
          </p:cNvSpPr>
          <p:nvPr>
            <p:ph type="sldNum" sz="quarter" idx="5"/>
          </p:nvPr>
        </p:nvSpPr>
        <p:spPr/>
        <p:txBody>
          <a:bodyPr/>
          <a:lstStyle/>
          <a:p>
            <a:fld id="{8CEEC488-DFA6-44D4-AFB0-C242488D84E3}" type="slidenum">
              <a:rPr lang="en-US" smtClean="0"/>
              <a:t>46</a:t>
            </a:fld>
            <a:endParaRPr lang="en-US"/>
          </a:p>
        </p:txBody>
      </p:sp>
    </p:spTree>
    <p:extLst>
      <p:ext uri="{BB962C8B-B14F-4D97-AF65-F5344CB8AC3E}">
        <p14:creationId xmlns:p14="http://schemas.microsoft.com/office/powerpoint/2010/main" val="1882232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AU" dirty="0"/>
              <a:t>More information on Variables:  </a:t>
            </a:r>
            <a:r>
              <a:rPr lang="en-US" dirty="0">
                <a:hlinkClick r:id="rId3"/>
              </a:rPr>
              <a:t>https://docs.microsoft.com/en-us/powerapps/maker/canvas-apps/working-with-variables</a:t>
            </a:r>
            <a:endParaRPr lang="en-AU"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987621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t>Components are reusable building blocks for canvas apps so that app makers can create custom controls to use inside an app, or across app using component library. Components can use advanced features, such as custom properties and enable complex capabilities. </a:t>
            </a:r>
          </a:p>
          <a:p>
            <a:endParaRPr lang="en-GB"/>
          </a:p>
          <a:p>
            <a:r>
              <a:rPr lang="en-GB"/>
              <a:t>Components are useful in building larger apps that have similar control patterns. If you update a component definition inside the app, all instances in the app reflect your changes. Components also reduce duplication of efforts by eliminating the need to copy/paste controls and improve performance.</a:t>
            </a:r>
          </a:p>
          <a:p>
            <a:endParaRPr lang="en-GB"/>
          </a:p>
          <a:p>
            <a:r>
              <a:rPr lang="en-GB"/>
              <a:t>Components also help create collaborative development and standardizes look-and-feel in an organization when you use a component library.</a:t>
            </a:r>
          </a:p>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3/31/2021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45936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Potential Instructor demo: </a:t>
            </a:r>
            <a:r>
              <a:rPr lang="en-US" dirty="0">
                <a:hlinkClick r:id="rId3"/>
              </a:rPr>
              <a:t>https://docs.microsoft.com/en-us/powerapps/maker/canvas-apps/create-component#create-an-example-component</a:t>
            </a:r>
            <a:endParaRPr lang="en-US" dirty="0"/>
          </a:p>
        </p:txBody>
      </p:sp>
      <p:sp>
        <p:nvSpPr>
          <p:cNvPr id="4" name="Slide Number Placeholder 3"/>
          <p:cNvSpPr>
            <a:spLocks noGrp="1"/>
          </p:cNvSpPr>
          <p:nvPr>
            <p:ph type="sldNum" sz="quarter" idx="5"/>
          </p:nvPr>
        </p:nvSpPr>
        <p:spPr/>
        <p:txBody>
          <a:bodyPr/>
          <a:lstStyle/>
          <a:p>
            <a:fld id="{73F6082A-6E97-4ACC-80EA-4495D8861A3E}" type="slidenum">
              <a:rPr lang="en-US" smtClean="0"/>
              <a:t>49</a:t>
            </a:fld>
            <a:endParaRPr lang="en-US"/>
          </a:p>
        </p:txBody>
      </p:sp>
    </p:spTree>
    <p:extLst>
      <p:ext uri="{BB962C8B-B14F-4D97-AF65-F5344CB8AC3E}">
        <p14:creationId xmlns:p14="http://schemas.microsoft.com/office/powerpoint/2010/main" val="2027046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https://docs.microsoft.com/en-us/powerapps/maker/canvas-apps/create-component#create-an-example-component</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50</a:t>
            </a:fld>
            <a:endParaRPr lang="en-US"/>
          </a:p>
        </p:txBody>
      </p:sp>
    </p:spTree>
    <p:extLst>
      <p:ext uri="{BB962C8B-B14F-4D97-AF65-F5344CB8AC3E}">
        <p14:creationId xmlns:p14="http://schemas.microsoft.com/office/powerpoint/2010/main" val="240316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The following app was created from a SharePoint list and lets you browse items in the list, view item details, and create and edit items. After Power Apps generates an app, you can customize it to make it look and behave exactly the way you want.</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0" i="0" dirty="0">
                <a:solidFill>
                  <a:srgbClr val="171717"/>
                </a:solidFill>
                <a:effectLst/>
                <a:latin typeface="Segoe UI" panose="020B0502040204020203" pitchFamily="34" charset="0"/>
              </a:rPr>
              <a:t>Mobile users often need to be productive even when they have limited or no connectivity. When you build a canvas app, you can perform these tasks:</a:t>
            </a:r>
          </a:p>
          <a:p>
            <a:pPr algn="l">
              <a:buFont typeface="Arial" panose="020B0604020202020204" pitchFamily="34" charset="0"/>
              <a:buChar char="•"/>
            </a:pPr>
            <a:r>
              <a:rPr lang="en-US" b="0" i="0" dirty="0">
                <a:solidFill>
                  <a:srgbClr val="171717"/>
                </a:solidFill>
                <a:effectLst/>
                <a:latin typeface="Segoe UI" panose="020B0502040204020203" pitchFamily="34" charset="0"/>
              </a:rPr>
              <a:t>Open Power Apps Mobile and run apps when offline.</a:t>
            </a:r>
          </a:p>
          <a:p>
            <a:pPr algn="l">
              <a:buFont typeface="Arial" panose="020B0604020202020204" pitchFamily="34" charset="0"/>
              <a:buChar char="•"/>
            </a:pPr>
            <a:r>
              <a:rPr lang="en-US" b="0" i="0" dirty="0">
                <a:solidFill>
                  <a:srgbClr val="171717"/>
                </a:solidFill>
                <a:effectLst/>
                <a:latin typeface="Segoe UI" panose="020B0502040204020203" pitchFamily="34" charset="0"/>
              </a:rPr>
              <a:t>Determine when an app is offline, online, or in a metered connection by using the </a:t>
            </a:r>
            <a:r>
              <a:rPr lang="en-US" b="0" i="0" u="none" strike="noStrike" dirty="0">
                <a:solidFill>
                  <a:srgbClr val="171717"/>
                </a:solidFill>
                <a:effectLst/>
                <a:latin typeface="Segoe UI" panose="020B0502040204020203" pitchFamily="34" charset="0"/>
                <a:hlinkClick r:id="rId3"/>
              </a:rPr>
              <a:t>Connection</a:t>
            </a:r>
            <a:r>
              <a:rPr lang="en-US" b="0" i="0" dirty="0">
                <a:solidFill>
                  <a:srgbClr val="171717"/>
                </a:solidFill>
                <a:effectLst/>
                <a:latin typeface="Segoe UI" panose="020B0502040204020203" pitchFamily="34" charset="0"/>
              </a:rPr>
              <a:t> signal object.</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u="none" strike="noStrike" dirty="0">
                <a:solidFill>
                  <a:srgbClr val="171717"/>
                </a:solidFill>
                <a:effectLst/>
                <a:latin typeface="Segoe UI" panose="020B0502040204020203" pitchFamily="34" charset="0"/>
                <a:hlinkClick r:id="rId4"/>
              </a:rPr>
              <a:t>collections</a:t>
            </a:r>
            <a:r>
              <a:rPr lang="en-US" b="0" i="0" dirty="0">
                <a:solidFill>
                  <a:srgbClr val="171717"/>
                </a:solidFill>
                <a:effectLst/>
                <a:latin typeface="Segoe UI" panose="020B0502040204020203" pitchFamily="34" charset="0"/>
              </a:rPr>
              <a:t> and leverage the </a:t>
            </a:r>
            <a:r>
              <a:rPr lang="en-US" b="1" i="0" u="none" strike="noStrike" dirty="0" err="1">
                <a:solidFill>
                  <a:srgbClr val="171717"/>
                </a:solidFill>
                <a:effectLst/>
                <a:latin typeface="Segoe UI" panose="020B0502040204020203" pitchFamily="34" charset="0"/>
                <a:hlinkClick r:id="rId5"/>
              </a:rPr>
              <a:t>LoadData</a:t>
            </a:r>
            <a:r>
              <a:rPr lang="en-US" b="0" i="0" u="none" strike="noStrike" dirty="0">
                <a:solidFill>
                  <a:srgbClr val="171717"/>
                </a:solidFill>
                <a:effectLst/>
                <a:latin typeface="Segoe UI" panose="020B0502040204020203" pitchFamily="34" charset="0"/>
                <a:hlinkClick r:id="rId5"/>
              </a:rPr>
              <a:t> and </a:t>
            </a:r>
            <a:r>
              <a:rPr lang="en-US" b="1" i="0" u="none" strike="noStrike" dirty="0" err="1">
                <a:solidFill>
                  <a:srgbClr val="171717"/>
                </a:solidFill>
                <a:effectLst/>
                <a:latin typeface="Segoe UI" panose="020B0502040204020203" pitchFamily="34" charset="0"/>
                <a:hlinkClick r:id="rId5"/>
              </a:rPr>
              <a:t>SaveData</a:t>
            </a:r>
            <a:r>
              <a:rPr lang="en-US" b="0" i="0" dirty="0">
                <a:solidFill>
                  <a:srgbClr val="171717"/>
                </a:solidFill>
                <a:effectLst/>
                <a:latin typeface="Segoe UI" panose="020B0502040204020203" pitchFamily="34" charset="0"/>
              </a:rPr>
              <a:t> functions for basic data storage when offline.</a:t>
            </a:r>
          </a:p>
        </p:txBody>
      </p:sp>
      <p:sp>
        <p:nvSpPr>
          <p:cNvPr id="4" name="Slide Number Placeholder 3"/>
          <p:cNvSpPr>
            <a:spLocks noGrp="1"/>
          </p:cNvSpPr>
          <p:nvPr>
            <p:ph type="sldNum" sz="quarter" idx="10"/>
          </p:nvPr>
        </p:nvSpPr>
        <p:spPr/>
        <p:txBody>
          <a:bodyPr/>
          <a:lstStyle/>
          <a:p>
            <a:fld id="{6101C5E1-D8E9-464D-A93E-CE21651935A7}" type="slidenum">
              <a:rPr lang="en-US" smtClean="0"/>
              <a:t>51</a:t>
            </a:fld>
            <a:endParaRPr lang="en-US"/>
          </a:p>
        </p:txBody>
      </p:sp>
    </p:spTree>
    <p:extLst>
      <p:ext uri="{BB962C8B-B14F-4D97-AF65-F5344CB8AC3E}">
        <p14:creationId xmlns:p14="http://schemas.microsoft.com/office/powerpoint/2010/main" val="4187376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pPr algn="l"/>
            <a:r>
              <a:rPr lang="en-US" b="0" i="0" dirty="0">
                <a:solidFill>
                  <a:srgbClr val="171717"/>
                </a:solidFill>
                <a:effectLst/>
                <a:latin typeface="Segoe UI" panose="020B0502040204020203" pitchFamily="34" charset="0"/>
              </a:rPr>
              <a:t>These functions are limited by the amount of available app memory because they operate on an in-memory collection. Available memory can vary depending on the device, the operating system, the memory that Power Apps Mobile uses, and the complexity of the app in terms of screens and controls. If you store more than a few megabytes of data, test your app with expected scenarios on the devices on which you expect it to run. You'll generally have 30-70 megabytes of available memory.</a:t>
            </a:r>
          </a:p>
          <a:p>
            <a:pPr algn="l"/>
            <a:r>
              <a:rPr lang="en-US" b="0" i="0" dirty="0">
                <a:solidFill>
                  <a:srgbClr val="171717"/>
                </a:solidFill>
                <a:effectLst/>
                <a:latin typeface="Segoe UI" panose="020B0502040204020203" pitchFamily="34" charset="0"/>
              </a:rPr>
              <a:t>The functions also don't automatically resolve merge conflicts when a device comes online. Configuration on what data is saved and how to handle reconnection is up to the maker when writing expressions.</a:t>
            </a:r>
          </a:p>
          <a:p>
            <a:endParaRPr lang="en-US" dirty="0"/>
          </a:p>
          <a:p>
            <a:r>
              <a:rPr lang="en-US" dirty="0"/>
              <a:t>Potential demo: </a:t>
            </a:r>
            <a:r>
              <a:rPr lang="en-US" dirty="0">
                <a:hlinkClick r:id="rId3"/>
              </a:rPr>
              <a:t>https://docs.microsoft.com/en-us/powerapps/maker/canvas-apps/offline-apps</a:t>
            </a:r>
            <a:endParaRPr lang="en-US"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52</a:t>
            </a:fld>
            <a:endParaRPr lang="en-US"/>
          </a:p>
        </p:txBody>
      </p:sp>
    </p:spTree>
    <p:extLst>
      <p:ext uri="{BB962C8B-B14F-4D97-AF65-F5344CB8AC3E}">
        <p14:creationId xmlns:p14="http://schemas.microsoft.com/office/powerpoint/2010/main" val="4005980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dirty="0">
                <a:hlinkClick r:id="rId3"/>
              </a:rPr>
              <a:t>Learn more to expand the conversation by going here.  </a:t>
            </a:r>
          </a:p>
          <a:p>
            <a:endParaRPr lang="en-US" dirty="0">
              <a:hlinkClick r:id="rId3"/>
            </a:endParaRPr>
          </a:p>
          <a:p>
            <a:r>
              <a:rPr lang="en-US" dirty="0">
                <a:hlinkClick r:id="rId3"/>
              </a:rPr>
              <a:t>https://docs.microsoft.com/en-us/learn/modules/get-started-with-powerapps/4-5-design-app</a:t>
            </a: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Alternative link</a:t>
            </a:r>
          </a:p>
          <a:p>
            <a:r>
              <a:rPr lang="en-US" altLang="zh-CN" dirty="0">
                <a:hlinkClick r:id="rId3"/>
              </a:rPr>
              <a:t>https://docs.microsoft.com/en-us/learn/modules/get-started-with-powerapps/5-powerapps-create-first</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890644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the first lesson in</a:t>
            </a:r>
            <a:r>
              <a:rPr lang="en-US" baseline="0" dirty="0"/>
              <a:t> Module 3 “Customize a canvas app”</a:t>
            </a:r>
          </a:p>
          <a:p>
            <a:r>
              <a:rPr lang="en-US" baseline="0" dirty="0"/>
              <a:t>Alternative link:</a:t>
            </a:r>
          </a:p>
          <a:p>
            <a:r>
              <a:rPr lang="en-US" dirty="0">
                <a:hlinkClick r:id="rId3"/>
              </a:rPr>
              <a:t>https://docs.microsoft.com/en-us/learn/modules/customize-apps-in-powerapps/1-improve-apps-with-customization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49381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this lesson from the app in the first lesson in</a:t>
            </a:r>
            <a:r>
              <a:rPr lang="en-US" baseline="0" dirty="0"/>
              <a:t> Module 3 “Customize a canvas app”</a:t>
            </a:r>
          </a:p>
          <a:p>
            <a:r>
              <a:rPr lang="en-US" baseline="0" dirty="0"/>
              <a:t>Alternative link:</a:t>
            </a:r>
          </a:p>
          <a:p>
            <a:r>
              <a:rPr lang="en-US" dirty="0">
                <a:hlinkClick r:id="rId3"/>
              </a:rPr>
              <a:t>https://docs.microsoft.com/en-us/learn/modules/customize-apps-in-powerapps/1-improve-apps-with-customization</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8730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073590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61665"/>
          </a:xfrm>
        </p:spPr>
        <p:txBody>
          <a:bodyPr tIns="45720" rIns="0" bIns="45720"/>
          <a:lstStyle>
            <a:lvl1pPr>
              <a:defRPr sz="2400" spc="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53213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22299753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52044730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41932990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12324647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28695682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9183014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514134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4533986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805796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60650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2100286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642905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4647898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48822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02342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8650605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959617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94489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294152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1494696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1968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spc="0"/>
            </a:lvl1pPr>
            <a:lvl2pPr>
              <a:spcBef>
                <a:spcPts val="392"/>
              </a:spcBef>
              <a:spcAft>
                <a:spcPts val="588"/>
              </a:spcAft>
              <a:defRPr spc="0"/>
            </a:lvl2pPr>
            <a:lvl3pPr>
              <a:spcBef>
                <a:spcPts val="392"/>
              </a:spcBef>
              <a:spcAft>
                <a:spcPts val="588"/>
              </a:spcAft>
              <a:defRPr spc="0"/>
            </a:lvl3pPr>
            <a:lvl4pPr>
              <a:spcBef>
                <a:spcPts val="392"/>
              </a:spcBef>
              <a:spcAft>
                <a:spcPts val="588"/>
              </a:spcAft>
              <a:defRPr spc="0"/>
            </a:lvl4pPr>
            <a:lvl5pPr>
              <a:spcBef>
                <a:spcPts val="392"/>
              </a:spcBef>
              <a:spcAft>
                <a:spcPts val="588"/>
              </a:spcAft>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 uri="{C183D7F6-B498-43B3-948B-1728B52AA6E4}">
                <adec:decorative xmlns:adec="http://schemas.microsoft.com/office/drawing/2017/decorative" val="1"/>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spc="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293566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8482340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30042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8431672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1638363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221730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4480409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026482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50993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0564874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2240450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4961366"/>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8768463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080093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8967214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4209276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3022519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256836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2045601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691990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1737673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8868344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639843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Layout_three columns and a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42840"/>
          </a:xfrm>
        </p:spPr>
        <p:txBody>
          <a:bodyPr/>
          <a:lstStyle/>
          <a:p>
            <a:r>
              <a:rPr lang="en-US" dirty="0"/>
              <a:t>Click to edit Master title style</a:t>
            </a:r>
          </a:p>
        </p:txBody>
      </p:sp>
      <p:sp>
        <p:nvSpPr>
          <p:cNvPr id="8" name="Text Placeholder 3">
            <a:extLst>
              <a:ext uri="{FF2B5EF4-FFF2-40B4-BE49-F238E27FC236}">
                <a16:creationId xmlns:a16="http://schemas.microsoft.com/office/drawing/2014/main" id="{D50A454D-D62B-4981-814A-75B7E5204ABE}"/>
              </a:ext>
            </a:extLst>
          </p:cNvPr>
          <p:cNvSpPr>
            <a:spLocks noGrp="1"/>
          </p:cNvSpPr>
          <p:nvPr>
            <p:ph type="body" sz="quarter" idx="13" hasCustomPrompt="1"/>
          </p:nvPr>
        </p:nvSpPr>
        <p:spPr>
          <a:xfrm>
            <a:off x="432089" y="1083334"/>
            <a:ext cx="11341268" cy="461665"/>
          </a:xfrm>
        </p:spPr>
        <p:txBody>
          <a:bodyPr tIns="45720" rIns="0" bIns="45720"/>
          <a:lstStyle>
            <a:lvl1pPr>
              <a:defRPr sz="2400" spc="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4" y="1710391"/>
            <a:ext cx="3659644" cy="3762803"/>
          </a:xfrm>
          <a:solidFill>
            <a:schemeClr val="bg1">
              <a:lumMod val="95000"/>
            </a:schemeClr>
          </a:solidFill>
        </p:spPr>
        <p:txBody>
          <a:bodyPr lIns="137160">
            <a:noAutofit/>
          </a:bodyPr>
          <a:lstStyle>
            <a:lvl1pPr>
              <a:spcBef>
                <a:spcPts val="0"/>
              </a:spcBef>
              <a:spcAft>
                <a:spcPts val="800"/>
              </a:spcAft>
              <a:defRPr sz="2400" spc="0"/>
            </a:lvl1pPr>
            <a:lvl2pPr>
              <a:spcBef>
                <a:spcPts val="0"/>
              </a:spcBef>
              <a:spcAft>
                <a:spcPts val="800"/>
              </a:spcAft>
              <a:defRPr spc="0"/>
            </a:lvl2pPr>
            <a:lvl3pPr>
              <a:spcBef>
                <a:spcPts val="0"/>
              </a:spcBef>
              <a:spcAft>
                <a:spcPts val="800"/>
              </a:spcAft>
              <a:defRPr spc="0"/>
            </a:lvl3pPr>
            <a:lvl4pPr>
              <a:spcBef>
                <a:spcPts val="0"/>
              </a:spcBef>
              <a:spcAft>
                <a:spcPts val="800"/>
              </a:spcAft>
              <a:defRPr spc="0"/>
            </a:lvl4pPr>
            <a:lvl5pPr>
              <a:spcBef>
                <a:spcPts val="0"/>
              </a:spcBef>
              <a:spcAft>
                <a:spcPts val="800"/>
              </a:spcAft>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4297363" y="1710391"/>
            <a:ext cx="3613150" cy="3762803"/>
          </a:xfrm>
          <a:solidFill>
            <a:schemeClr val="bg1">
              <a:lumMod val="95000"/>
            </a:schemeClr>
          </a:solidFill>
        </p:spPr>
        <p:txBody>
          <a:bodyPr lIns="137160">
            <a:noAutofit/>
          </a:bodyPr>
          <a:lstStyle>
            <a:lvl1pPr>
              <a:spcBef>
                <a:spcPts val="0"/>
              </a:spcBef>
              <a:spcAft>
                <a:spcPts val="800"/>
              </a:spcAft>
              <a:defRPr sz="2400" spc="0"/>
            </a:lvl1pPr>
            <a:lvl2pPr>
              <a:spcBef>
                <a:spcPts val="0"/>
              </a:spcBef>
              <a:spcAft>
                <a:spcPts val="800"/>
              </a:spcAft>
              <a:defRPr spc="0"/>
            </a:lvl2pPr>
            <a:lvl3pPr>
              <a:spcBef>
                <a:spcPts val="0"/>
              </a:spcBef>
              <a:spcAft>
                <a:spcPts val="800"/>
              </a:spcAft>
              <a:defRPr spc="0"/>
            </a:lvl3pPr>
            <a:lvl4pPr>
              <a:spcBef>
                <a:spcPts val="0"/>
              </a:spcBef>
              <a:spcAft>
                <a:spcPts val="800"/>
              </a:spcAft>
              <a:defRPr spc="0"/>
            </a:lvl4pPr>
            <a:lvl5pPr>
              <a:spcBef>
                <a:spcPts val="0"/>
              </a:spcBef>
              <a:spcAft>
                <a:spcPts val="800"/>
              </a:spcAft>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a:extLst>
              <a:ext uri="{FF2B5EF4-FFF2-40B4-BE49-F238E27FC236}">
                <a16:creationId xmlns:a16="http://schemas.microsoft.com/office/drawing/2014/main" id="{234D991A-1311-4D2A-8996-0D62540E3396}"/>
              </a:ext>
            </a:extLst>
          </p:cNvPr>
          <p:cNvSpPr>
            <a:spLocks noGrp="1"/>
          </p:cNvSpPr>
          <p:nvPr>
            <p:ph sz="quarter" idx="12"/>
          </p:nvPr>
        </p:nvSpPr>
        <p:spPr>
          <a:xfrm>
            <a:off x="8156747" y="1710391"/>
            <a:ext cx="3613150" cy="3762803"/>
          </a:xfrm>
          <a:solidFill>
            <a:schemeClr val="bg1">
              <a:lumMod val="95000"/>
            </a:schemeClr>
          </a:solidFill>
        </p:spPr>
        <p:txBody>
          <a:bodyPr lIns="137160">
            <a:noAutofit/>
          </a:bodyPr>
          <a:lstStyle>
            <a:lvl1pPr>
              <a:spcBef>
                <a:spcPts val="0"/>
              </a:spcBef>
              <a:spcAft>
                <a:spcPts val="800"/>
              </a:spcAft>
              <a:defRPr sz="2400" spc="0"/>
            </a:lvl1pPr>
            <a:lvl2pPr>
              <a:spcBef>
                <a:spcPts val="0"/>
              </a:spcBef>
              <a:spcAft>
                <a:spcPts val="800"/>
              </a:spcAft>
              <a:defRPr spc="0"/>
            </a:lvl2pPr>
            <a:lvl3pPr>
              <a:spcBef>
                <a:spcPts val="0"/>
              </a:spcBef>
              <a:spcAft>
                <a:spcPts val="800"/>
              </a:spcAft>
              <a:defRPr spc="0"/>
            </a:lvl3pPr>
            <a:lvl4pPr>
              <a:spcBef>
                <a:spcPts val="0"/>
              </a:spcBef>
              <a:spcAft>
                <a:spcPts val="800"/>
              </a:spcAft>
              <a:defRPr spc="0"/>
            </a:lvl4pPr>
            <a:lvl5pPr>
              <a:spcBef>
                <a:spcPts val="0"/>
              </a:spcBef>
              <a:spcAft>
                <a:spcPts val="800"/>
              </a:spcAft>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2438163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1112366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432522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4657552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162915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18726358"/>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736475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42116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801225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58282277"/>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16100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297877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80372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440481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0530243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0236414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914411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331122277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32222098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545527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25964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9295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6517514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573680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272647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696726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2436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922427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Tree>
    <p:extLst>
      <p:ext uri="{BB962C8B-B14F-4D97-AF65-F5344CB8AC3E}">
        <p14:creationId xmlns:p14="http://schemas.microsoft.com/office/powerpoint/2010/main" val="40355527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38996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9855683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7179543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446221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 uri="{C183D7F6-B498-43B3-948B-1728B52AA6E4}">
                <adec:decorative xmlns:adec="http://schemas.microsoft.com/office/drawing/2017/decorative" val="1"/>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2800" spc="-49" baseline="0" dirty="0">
                <a:solidFill>
                  <a:schemeClr val="bg1"/>
                </a:solidFill>
              </a:defRPr>
            </a:lvl1pPr>
          </a:lstStyle>
          <a:p>
            <a:pPr marL="0" lvl="0">
              <a:lnSpc>
                <a:spcPts val="5490"/>
              </a:lnSpc>
            </a:pPr>
            <a:r>
              <a:rPr lang="en-US" dirty="0"/>
              <a:t>Section title</a:t>
            </a:r>
          </a:p>
        </p:txBody>
      </p:sp>
      <p:sp>
        <p:nvSpPr>
          <p:cNvPr id="8" name="Rectangle 6">
            <a:extLst>
              <a:ext uri="{FF2B5EF4-FFF2-40B4-BE49-F238E27FC236}">
                <a16:creationId xmlns:a16="http://schemas.microsoft.com/office/drawing/2014/main" id="{C39A4550-468E-4965-BBF3-650AD824060F}"/>
              </a:ext>
              <a:ext uri="{C183D7F6-B498-43B3-948B-1728B52AA6E4}">
                <adec:decorative xmlns:adec="http://schemas.microsoft.com/office/drawing/2017/decorative" val="1"/>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E7A7DCD7-2A9A-4303-B73A-A8AA23BAF4B6}"/>
              </a:ext>
              <a:ext uri="{C183D7F6-B498-43B3-948B-1728B52AA6E4}">
                <adec:decorative xmlns:adec="http://schemas.microsoft.com/office/drawing/2017/decorative" val="1"/>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 uri="{C183D7F6-B498-43B3-948B-1728B52AA6E4}">
                <adec:decorative xmlns:adec="http://schemas.microsoft.com/office/drawing/2017/decorative" val="1"/>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21716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308934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49253996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42427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48761080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63347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8013700" y="1456896"/>
            <a:ext cx="3759656"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137117" y="1564130"/>
            <a:ext cx="3512823"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5827823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968396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3090672" cy="4213652"/>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705225" y="1456897"/>
            <a:ext cx="8068131" cy="4213652"/>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100000"/>
              </a:lnSpc>
              <a:spcBef>
                <a:spcPct val="0"/>
              </a:spcBef>
              <a:spcAft>
                <a:spcPct val="0"/>
              </a:spcAft>
            </a:pPr>
            <a:endParaRPr lang="en-US" sz="2000" spc="0"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3831816" y="1572425"/>
            <a:ext cx="7814948" cy="396160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Rectangle 4">
            <a:extLst>
              <a:ext uri="{FF2B5EF4-FFF2-40B4-BE49-F238E27FC236}">
                <a16:creationId xmlns:a16="http://schemas.microsoft.com/office/drawing/2014/main" id="{FA79649C-9384-4F66-9872-A8D12D4D7E11}"/>
              </a:ext>
            </a:extLst>
          </p:cNvPr>
          <p:cNvSpPr/>
          <p:nvPr userDrawn="1"/>
        </p:nvSpPr>
        <p:spPr>
          <a:xfrm>
            <a:off x="415958" y="5857875"/>
            <a:ext cx="11356941" cy="559631"/>
          </a:xfrm>
          <a:prstGeom prst="rect">
            <a:avLst/>
          </a:prstGeom>
          <a:solidFill>
            <a:srgbClr val="243A5E"/>
          </a:solidFill>
        </p:spPr>
        <p:txBody>
          <a:bodyPr wrap="square" lIns="137160" tIns="91440" rIns="137160" bIns="91440" anchor="ctr">
            <a:noAutofit/>
          </a:bodyPr>
          <a:lstStyle/>
          <a:p>
            <a:pPr algn="ctr">
              <a:lnSpc>
                <a:spcPct val="100000"/>
              </a:lnSpc>
            </a:pPr>
            <a:endParaRPr lang="en-US" sz="1800" i="1" spc="0" dirty="0">
              <a:solidFill>
                <a:schemeClr val="bg1"/>
              </a:solidFill>
              <a:latin typeface="+mj-lt"/>
              <a:cs typeface="Segoe UI Light" panose="020B0502040204020203" pitchFamily="34" charset="0"/>
            </a:endParaRPr>
          </a:p>
        </p:txBody>
      </p:sp>
      <p:sp>
        <p:nvSpPr>
          <p:cNvPr id="9" name="Text Placeholder 8">
            <a:extLst>
              <a:ext uri="{FF2B5EF4-FFF2-40B4-BE49-F238E27FC236}">
                <a16:creationId xmlns:a16="http://schemas.microsoft.com/office/drawing/2014/main" id="{3E0B2EB4-FB38-48F5-9526-95E84BB65A6A}"/>
              </a:ext>
            </a:extLst>
          </p:cNvPr>
          <p:cNvSpPr>
            <a:spLocks noGrp="1"/>
          </p:cNvSpPr>
          <p:nvPr>
            <p:ph type="body" sz="quarter" idx="43" hasCustomPrompt="1"/>
          </p:nvPr>
        </p:nvSpPr>
        <p:spPr>
          <a:xfrm>
            <a:off x="417513" y="5857875"/>
            <a:ext cx="11355387" cy="559631"/>
          </a:xfrm>
        </p:spPr>
        <p:txBody>
          <a:bodyPr lIns="137160" tIns="91440" rIns="137160" bIns="91440" anchor="ctr">
            <a:noAutofit/>
          </a:bodyPr>
          <a:lstStyle>
            <a:lvl1pPr algn="ctr">
              <a:lnSpc>
                <a:spcPct val="100000"/>
              </a:lnSpc>
              <a:defRPr sz="1800" spc="0">
                <a:solidFill>
                  <a:schemeClr val="bg1"/>
                </a:solidFill>
              </a:defRPr>
            </a:lvl1pPr>
          </a:lstStyle>
          <a:p>
            <a:pPr lvl="0"/>
            <a:r>
              <a:rPr lang="en-US" dirty="0"/>
              <a:t>Click to edit text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63609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7" name="Text Placeholder 3">
            <a:extLst>
              <a:ext uri="{FF2B5EF4-FFF2-40B4-BE49-F238E27FC236}">
                <a16:creationId xmlns:a16="http://schemas.microsoft.com/office/drawing/2014/main" id="{E74DC4A3-B169-40C4-8790-18F005E51091}"/>
              </a:ext>
            </a:extLst>
          </p:cNvPr>
          <p:cNvSpPr>
            <a:spLocks noGrp="1"/>
          </p:cNvSpPr>
          <p:nvPr>
            <p:ph type="body" sz="quarter" idx="10" hasCustomPrompt="1"/>
          </p:nvPr>
        </p:nvSpPr>
        <p:spPr>
          <a:xfrm>
            <a:off x="432089" y="1189320"/>
            <a:ext cx="11341268" cy="461665"/>
          </a:xfrm>
        </p:spPr>
        <p:txBody>
          <a:bodyPr tIns="45720" rIns="0" bIns="45720"/>
          <a:lstStyle>
            <a:lvl1pPr>
              <a:defRPr sz="2400" spc="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159000"/>
            <a:ext cx="3010357" cy="4258506"/>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632489" y="2158999"/>
            <a:ext cx="8140868" cy="425850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3762112" y="2303877"/>
            <a:ext cx="7881623" cy="396875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077966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073813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351849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067870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0" rIns="0" bIns="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5983861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6"/>
            <a:ext cx="5665285" cy="1557859"/>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3" y="3158272"/>
            <a:ext cx="5665285" cy="1557859"/>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3" y="4859648"/>
            <a:ext cx="5665285" cy="1557859"/>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661470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390365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5" name="Text Placeholder 4">
            <a:extLst>
              <a:ext uri="{FF2B5EF4-FFF2-40B4-BE49-F238E27FC236}">
                <a16:creationId xmlns:a16="http://schemas.microsoft.com/office/drawing/2014/main" id="{B12952F3-E9D8-48F6-8799-284105ECD150}"/>
              </a:ext>
            </a:extLst>
          </p:cNvPr>
          <p:cNvSpPr>
            <a:spLocks noGrp="1"/>
          </p:cNvSpPr>
          <p:nvPr>
            <p:ph type="body" sz="quarter" idx="10"/>
          </p:nvPr>
        </p:nvSpPr>
        <p:spPr>
          <a:xfrm>
            <a:off x="2254250" y="1720850"/>
            <a:ext cx="7677150" cy="4308475"/>
          </a:xfrm>
        </p:spPr>
        <p:txBody>
          <a:bodyPr tIns="0" rIns="0" bIns="0" anchor="ctr">
            <a:noAutofit/>
          </a:bodyPr>
          <a:lstStyle>
            <a:lvl1pPr algn="ctr">
              <a:defRPr sz="2400" spc="0">
                <a:solidFill>
                  <a:schemeClr val="tx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38035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8849211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468461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393836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spc="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02748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spc="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253810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89339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77670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238216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342173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062224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498680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592617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0150181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908840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60651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6355924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4767603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170678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611523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38305191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37710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1318376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2900624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895061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854393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spc="0"/>
            </a:lvl1pPr>
          </a:lstStyle>
          <a:p>
            <a:pPr lvl="0"/>
            <a:r>
              <a:rPr lang="en-US" dirty="0"/>
              <a:t>Add text here</a:t>
            </a:r>
          </a:p>
        </p:txBody>
      </p:sp>
      <p:sp>
        <p:nvSpPr>
          <p:cNvPr id="5" name="Text Placeholder 4"/>
          <p:cNvSpPr>
            <a:spLocks noGrp="1"/>
          </p:cNvSpPr>
          <p:nvPr>
            <p:ph type="body" sz="quarter" idx="11" hasCustomPrompt="1"/>
          </p:nvPr>
        </p:nvSpPr>
        <p:spPr>
          <a:xfrm>
            <a:off x="1104901" y="1960660"/>
            <a:ext cx="10668458" cy="548640"/>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119284" y="2561312"/>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104901" y="2612661"/>
            <a:ext cx="10668458" cy="548640"/>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119284" y="3212650"/>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104901" y="3263999"/>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119284" y="3863988"/>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104901" y="3915337"/>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119284" y="4515326"/>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104901" y="4566675"/>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119284" y="5166664"/>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104901" y="5218013"/>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119284" y="5818002"/>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104901" y="5869348"/>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Tree>
    <p:extLst>
      <p:ext uri="{BB962C8B-B14F-4D97-AF65-F5344CB8AC3E}">
        <p14:creationId xmlns:p14="http://schemas.microsoft.com/office/powerpoint/2010/main" val="38224303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3863661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42275119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dirty="0"/>
              <a:t>Microsoft Security title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8391930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19825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18282786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849890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7" name="Text Placeholder 5">
            <a:extLst>
              <a:ext uri="{FF2B5EF4-FFF2-40B4-BE49-F238E27FC236}">
                <a16:creationId xmlns:a16="http://schemas.microsoft.com/office/drawing/2014/main" id="{3AA21432-1FF4-409C-A356-53A8003AF5FC}"/>
              </a:ext>
            </a:extLst>
          </p:cNvPr>
          <p:cNvSpPr>
            <a:spLocks noGrp="1"/>
          </p:cNvSpPr>
          <p:nvPr>
            <p:ph type="body" sz="quarter" idx="17" hasCustomPrompt="1"/>
          </p:nvPr>
        </p:nvSpPr>
        <p:spPr>
          <a:xfrm>
            <a:off x="432088" y="1168400"/>
            <a:ext cx="11341267" cy="369332"/>
          </a:xfrm>
        </p:spPr>
        <p:txBody>
          <a:bodyPr tIns="0" bIns="0"/>
          <a:lstStyle>
            <a:lvl1pPr>
              <a:defRPr sz="2400" spc="0"/>
            </a:lvl1pPr>
          </a:lstStyle>
          <a:p>
            <a:pPr lvl="0"/>
            <a:r>
              <a:rPr lang="en-US" dirty="0"/>
              <a:t>Add text here</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220027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220027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220027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8409291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194875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Power Platform logo">
            <a:extLst>
              <a:ext uri="{FF2B5EF4-FFF2-40B4-BE49-F238E27FC236}">
                <a16:creationId xmlns:a16="http://schemas.microsoft.com/office/drawing/2014/main" id="{3EC25FB6-BAF9-4198-9B54-7F22222A2DAF}"/>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65283612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635373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86757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629292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704963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410945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3218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210602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401162864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798609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8625414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216148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479023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57482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233601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038380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978500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45419426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804887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490720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806793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9692893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7235832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780800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7224836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170523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828671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1.xml"/><Relationship Id="rId21" Type="http://schemas.openxmlformats.org/officeDocument/2006/relationships/slideLayout" Target="../slideLayouts/slideLayout96.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63" Type="http://schemas.openxmlformats.org/officeDocument/2006/relationships/slideLayout" Target="../slideLayouts/slideLayout138.xml"/><Relationship Id="rId68" Type="http://schemas.openxmlformats.org/officeDocument/2006/relationships/slideLayout" Target="../slideLayouts/slideLayout143.xml"/><Relationship Id="rId16" Type="http://schemas.openxmlformats.org/officeDocument/2006/relationships/slideLayout" Target="../slideLayouts/slideLayout91.xml"/><Relationship Id="rId11" Type="http://schemas.openxmlformats.org/officeDocument/2006/relationships/slideLayout" Target="../slideLayouts/slideLayout86.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53" Type="http://schemas.openxmlformats.org/officeDocument/2006/relationships/slideLayout" Target="../slideLayouts/slideLayout128.xml"/><Relationship Id="rId58" Type="http://schemas.openxmlformats.org/officeDocument/2006/relationships/slideLayout" Target="../slideLayouts/slideLayout133.xml"/><Relationship Id="rId74" Type="http://schemas.openxmlformats.org/officeDocument/2006/relationships/slideLayout" Target="../slideLayouts/slideLayout149.xml"/><Relationship Id="rId79" Type="http://schemas.openxmlformats.org/officeDocument/2006/relationships/slideLayout" Target="../slideLayouts/slideLayout154.xml"/><Relationship Id="rId5" Type="http://schemas.openxmlformats.org/officeDocument/2006/relationships/slideLayout" Target="../slideLayouts/slideLayout80.xml"/><Relationship Id="rId61" Type="http://schemas.openxmlformats.org/officeDocument/2006/relationships/slideLayout" Target="../slideLayouts/slideLayout136.xml"/><Relationship Id="rId82" Type="http://schemas.openxmlformats.org/officeDocument/2006/relationships/theme" Target="../theme/theme2.xml"/><Relationship Id="rId19" Type="http://schemas.openxmlformats.org/officeDocument/2006/relationships/slideLayout" Target="../slideLayouts/slideLayout9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56" Type="http://schemas.openxmlformats.org/officeDocument/2006/relationships/slideLayout" Target="../slideLayouts/slideLayout131.xml"/><Relationship Id="rId64" Type="http://schemas.openxmlformats.org/officeDocument/2006/relationships/slideLayout" Target="../slideLayouts/slideLayout139.xml"/><Relationship Id="rId69" Type="http://schemas.openxmlformats.org/officeDocument/2006/relationships/slideLayout" Target="../slideLayouts/slideLayout144.xml"/><Relationship Id="rId77" Type="http://schemas.openxmlformats.org/officeDocument/2006/relationships/slideLayout" Target="../slideLayouts/slideLayout152.xml"/><Relationship Id="rId8" Type="http://schemas.openxmlformats.org/officeDocument/2006/relationships/slideLayout" Target="../slideLayouts/slideLayout83.xml"/><Relationship Id="rId51" Type="http://schemas.openxmlformats.org/officeDocument/2006/relationships/slideLayout" Target="../slideLayouts/slideLayout126.xml"/><Relationship Id="rId72" Type="http://schemas.openxmlformats.org/officeDocument/2006/relationships/slideLayout" Target="../slideLayouts/slideLayout147.xml"/><Relationship Id="rId80" Type="http://schemas.openxmlformats.org/officeDocument/2006/relationships/slideLayout" Target="../slideLayouts/slideLayout155.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59" Type="http://schemas.openxmlformats.org/officeDocument/2006/relationships/slideLayout" Target="../slideLayouts/slideLayout134.xml"/><Relationship Id="rId67" Type="http://schemas.openxmlformats.org/officeDocument/2006/relationships/slideLayout" Target="../slideLayouts/slideLayout142.xml"/><Relationship Id="rId20" Type="http://schemas.openxmlformats.org/officeDocument/2006/relationships/slideLayout" Target="../slideLayouts/slideLayout95.xml"/><Relationship Id="rId41" Type="http://schemas.openxmlformats.org/officeDocument/2006/relationships/slideLayout" Target="../slideLayouts/slideLayout116.xml"/><Relationship Id="rId54" Type="http://schemas.openxmlformats.org/officeDocument/2006/relationships/slideLayout" Target="../slideLayouts/slideLayout129.xml"/><Relationship Id="rId62" Type="http://schemas.openxmlformats.org/officeDocument/2006/relationships/slideLayout" Target="../slideLayouts/slideLayout137.xml"/><Relationship Id="rId70" Type="http://schemas.openxmlformats.org/officeDocument/2006/relationships/slideLayout" Target="../slideLayouts/slideLayout145.xml"/><Relationship Id="rId75" Type="http://schemas.openxmlformats.org/officeDocument/2006/relationships/slideLayout" Target="../slideLayouts/slideLayout150.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 Id="rId57" Type="http://schemas.openxmlformats.org/officeDocument/2006/relationships/slideLayout" Target="../slideLayouts/slideLayout132.xml"/><Relationship Id="rId10" Type="http://schemas.openxmlformats.org/officeDocument/2006/relationships/slideLayout" Target="../slideLayouts/slideLayout85.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 Id="rId60" Type="http://schemas.openxmlformats.org/officeDocument/2006/relationships/slideLayout" Target="../slideLayouts/slideLayout135.xml"/><Relationship Id="rId65" Type="http://schemas.openxmlformats.org/officeDocument/2006/relationships/slideLayout" Target="../slideLayouts/slideLayout140.xml"/><Relationship Id="rId73" Type="http://schemas.openxmlformats.org/officeDocument/2006/relationships/slideLayout" Target="../slideLayouts/slideLayout148.xml"/><Relationship Id="rId78" Type="http://schemas.openxmlformats.org/officeDocument/2006/relationships/slideLayout" Target="../slideLayouts/slideLayout153.xml"/><Relationship Id="rId81" Type="http://schemas.openxmlformats.org/officeDocument/2006/relationships/slideLayout" Target="../slideLayouts/slideLayout15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9" Type="http://schemas.openxmlformats.org/officeDocument/2006/relationships/slideLayout" Target="../slideLayouts/slideLayout114.xml"/><Relationship Id="rId34" Type="http://schemas.openxmlformats.org/officeDocument/2006/relationships/slideLayout" Target="../slideLayouts/slideLayout109.xml"/><Relationship Id="rId50" Type="http://schemas.openxmlformats.org/officeDocument/2006/relationships/slideLayout" Target="../slideLayouts/slideLayout125.xml"/><Relationship Id="rId55" Type="http://schemas.openxmlformats.org/officeDocument/2006/relationships/slideLayout" Target="../slideLayouts/slideLayout130.xml"/><Relationship Id="rId76" Type="http://schemas.openxmlformats.org/officeDocument/2006/relationships/slideLayout" Target="../slideLayouts/slideLayout151.xml"/><Relationship Id="rId7" Type="http://schemas.openxmlformats.org/officeDocument/2006/relationships/slideLayout" Target="../slideLayouts/slideLayout82.xml"/><Relationship Id="rId71" Type="http://schemas.openxmlformats.org/officeDocument/2006/relationships/slideLayout" Target="../slideLayouts/slideLayout146.xml"/><Relationship Id="rId2" Type="http://schemas.openxmlformats.org/officeDocument/2006/relationships/slideLayout" Target="../slideLayouts/slideLayout77.xml"/><Relationship Id="rId29" Type="http://schemas.openxmlformats.org/officeDocument/2006/relationships/slideLayout" Target="../slideLayouts/slideLayout104.xml"/><Relationship Id="rId24" Type="http://schemas.openxmlformats.org/officeDocument/2006/relationships/slideLayout" Target="../slideLayouts/slideLayout99.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66"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dirty="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dirty="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dirty="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83287348"/>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90" r:id="rId14"/>
    <p:sldLayoutId id="2147484730" r:id="rId15"/>
    <p:sldLayoutId id="2147484731" r:id="rId16"/>
    <p:sldLayoutId id="2147484732" r:id="rId17"/>
    <p:sldLayoutId id="2147484733" r:id="rId18"/>
    <p:sldLayoutId id="2147484734" r:id="rId19"/>
    <p:sldLayoutId id="2147484735" r:id="rId20"/>
    <p:sldLayoutId id="2147484736" r:id="rId21"/>
    <p:sldLayoutId id="2147484737" r:id="rId22"/>
    <p:sldLayoutId id="2147484738" r:id="rId23"/>
    <p:sldLayoutId id="2147484739" r:id="rId24"/>
    <p:sldLayoutId id="2147484740" r:id="rId25"/>
    <p:sldLayoutId id="2147484741" r:id="rId26"/>
    <p:sldLayoutId id="2147484742" r:id="rId27"/>
    <p:sldLayoutId id="2147484743" r:id="rId28"/>
    <p:sldLayoutId id="2147484744" r:id="rId29"/>
    <p:sldLayoutId id="2147484745" r:id="rId30"/>
    <p:sldLayoutId id="2147484746" r:id="rId31"/>
    <p:sldLayoutId id="2147484747" r:id="rId32"/>
    <p:sldLayoutId id="2147484748" r:id="rId33"/>
    <p:sldLayoutId id="2147484749" r:id="rId34"/>
    <p:sldLayoutId id="2147484750" r:id="rId35"/>
    <p:sldLayoutId id="2147484751" r:id="rId36"/>
    <p:sldLayoutId id="2147484792" r:id="rId37"/>
    <p:sldLayoutId id="2147484752" r:id="rId38"/>
    <p:sldLayoutId id="2147484753" r:id="rId39"/>
    <p:sldLayoutId id="2147484754" r:id="rId40"/>
    <p:sldLayoutId id="2147484791" r:id="rId41"/>
    <p:sldLayoutId id="2147484755" r:id="rId42"/>
    <p:sldLayoutId id="2147484756" r:id="rId43"/>
    <p:sldLayoutId id="2147484757" r:id="rId44"/>
    <p:sldLayoutId id="2147484758" r:id="rId45"/>
    <p:sldLayoutId id="2147484759" r:id="rId46"/>
    <p:sldLayoutId id="2147484760" r:id="rId47"/>
    <p:sldLayoutId id="2147484761" r:id="rId48"/>
    <p:sldLayoutId id="2147484762" r:id="rId49"/>
    <p:sldLayoutId id="2147484763" r:id="rId50"/>
    <p:sldLayoutId id="2147484764" r:id="rId51"/>
    <p:sldLayoutId id="2147484765" r:id="rId52"/>
    <p:sldLayoutId id="2147484766" r:id="rId53"/>
    <p:sldLayoutId id="2147484767" r:id="rId54"/>
    <p:sldLayoutId id="2147484768" r:id="rId55"/>
    <p:sldLayoutId id="2147484769" r:id="rId56"/>
    <p:sldLayoutId id="2147484770" r:id="rId57"/>
    <p:sldLayoutId id="2147484771" r:id="rId58"/>
    <p:sldLayoutId id="2147484772" r:id="rId59"/>
    <p:sldLayoutId id="2147484773" r:id="rId60"/>
    <p:sldLayoutId id="2147484774" r:id="rId61"/>
    <p:sldLayoutId id="2147484775" r:id="rId62"/>
    <p:sldLayoutId id="2147484776" r:id="rId63"/>
    <p:sldLayoutId id="2147484777" r:id="rId64"/>
    <p:sldLayoutId id="2147484778" r:id="rId65"/>
    <p:sldLayoutId id="2147484779" r:id="rId66"/>
    <p:sldLayoutId id="2147484780" r:id="rId67"/>
    <p:sldLayoutId id="2147484781" r:id="rId68"/>
    <p:sldLayoutId id="2147484782" r:id="rId69"/>
    <p:sldLayoutId id="2147484783" r:id="rId70"/>
    <p:sldLayoutId id="2147484784" r:id="rId71"/>
    <p:sldLayoutId id="2147484785" r:id="rId72"/>
    <p:sldLayoutId id="2147484786" r:id="rId73"/>
    <p:sldLayoutId id="2147484787" r:id="rId74"/>
    <p:sldLayoutId id="2147484788" r:id="rId7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4168064376"/>
      </p:ext>
    </p:extLst>
  </p:cSld>
  <p:clrMap bg1="lt1" tx1="dk1" bg2="lt2" tx2="dk2" accent1="accent1" accent2="accent2" accent3="accent3" accent4="accent4" accent5="accent5" accent6="accent6" hlink="hlink" folHlink="folHlink"/>
  <p:sldLayoutIdLst>
    <p:sldLayoutId id="2147484794" r:id="rId1"/>
    <p:sldLayoutId id="2147484795" r:id="rId2"/>
    <p:sldLayoutId id="2147484796" r:id="rId3"/>
    <p:sldLayoutId id="2147484797" r:id="rId4"/>
    <p:sldLayoutId id="2147484798" r:id="rId5"/>
    <p:sldLayoutId id="2147484799" r:id="rId6"/>
    <p:sldLayoutId id="2147484800" r:id="rId7"/>
    <p:sldLayoutId id="2147484801" r:id="rId8"/>
    <p:sldLayoutId id="2147484802" r:id="rId9"/>
    <p:sldLayoutId id="2147484803" r:id="rId10"/>
    <p:sldLayoutId id="2147484804" r:id="rId11"/>
    <p:sldLayoutId id="2147484805" r:id="rId12"/>
    <p:sldLayoutId id="2147484806" r:id="rId13"/>
    <p:sldLayoutId id="2147484807" r:id="rId14"/>
    <p:sldLayoutId id="2147484808" r:id="rId15"/>
    <p:sldLayoutId id="2147484809" r:id="rId16"/>
    <p:sldLayoutId id="2147484810" r:id="rId17"/>
    <p:sldLayoutId id="2147484811" r:id="rId18"/>
    <p:sldLayoutId id="2147484812" r:id="rId19"/>
    <p:sldLayoutId id="2147484813" r:id="rId20"/>
    <p:sldLayoutId id="2147484814" r:id="rId21"/>
    <p:sldLayoutId id="2147484815" r:id="rId22"/>
    <p:sldLayoutId id="2147484816" r:id="rId23"/>
    <p:sldLayoutId id="2147484817" r:id="rId24"/>
    <p:sldLayoutId id="2147484818" r:id="rId25"/>
    <p:sldLayoutId id="2147484819" r:id="rId26"/>
    <p:sldLayoutId id="2147484820" r:id="rId27"/>
    <p:sldLayoutId id="2147484821" r:id="rId28"/>
    <p:sldLayoutId id="2147484822" r:id="rId29"/>
    <p:sldLayoutId id="2147484823" r:id="rId30"/>
    <p:sldLayoutId id="2147484824" r:id="rId31"/>
    <p:sldLayoutId id="2147484825" r:id="rId32"/>
    <p:sldLayoutId id="2147484826" r:id="rId33"/>
    <p:sldLayoutId id="2147484827" r:id="rId34"/>
    <p:sldLayoutId id="2147484828" r:id="rId35"/>
    <p:sldLayoutId id="2147484829" r:id="rId36"/>
    <p:sldLayoutId id="2147484830" r:id="rId37"/>
    <p:sldLayoutId id="2147484831" r:id="rId38"/>
    <p:sldLayoutId id="2147484832" r:id="rId39"/>
    <p:sldLayoutId id="2147484833" r:id="rId40"/>
    <p:sldLayoutId id="2147484834" r:id="rId41"/>
    <p:sldLayoutId id="2147484835" r:id="rId42"/>
    <p:sldLayoutId id="2147484836" r:id="rId43"/>
    <p:sldLayoutId id="2147484837" r:id="rId44"/>
    <p:sldLayoutId id="2147484838" r:id="rId45"/>
    <p:sldLayoutId id="2147484839" r:id="rId46"/>
    <p:sldLayoutId id="2147484840" r:id="rId47"/>
    <p:sldLayoutId id="2147484841" r:id="rId48"/>
    <p:sldLayoutId id="2147484842" r:id="rId49"/>
    <p:sldLayoutId id="2147484843" r:id="rId50"/>
    <p:sldLayoutId id="2147484844" r:id="rId51"/>
    <p:sldLayoutId id="2147484845" r:id="rId52"/>
    <p:sldLayoutId id="2147484846" r:id="rId53"/>
    <p:sldLayoutId id="2147484847" r:id="rId54"/>
    <p:sldLayoutId id="2147484848" r:id="rId55"/>
    <p:sldLayoutId id="2147484849" r:id="rId56"/>
    <p:sldLayoutId id="2147484850" r:id="rId57"/>
    <p:sldLayoutId id="2147484851" r:id="rId58"/>
    <p:sldLayoutId id="2147484852" r:id="rId59"/>
    <p:sldLayoutId id="2147484853" r:id="rId60"/>
    <p:sldLayoutId id="2147484854" r:id="rId61"/>
    <p:sldLayoutId id="2147484855" r:id="rId62"/>
    <p:sldLayoutId id="2147484856" r:id="rId63"/>
    <p:sldLayoutId id="2147484857" r:id="rId64"/>
    <p:sldLayoutId id="2147484858" r:id="rId65"/>
    <p:sldLayoutId id="2147484859" r:id="rId66"/>
    <p:sldLayoutId id="2147484860" r:id="rId67"/>
    <p:sldLayoutId id="2147484861" r:id="rId68"/>
    <p:sldLayoutId id="2147484862" r:id="rId69"/>
    <p:sldLayoutId id="2147484863" r:id="rId70"/>
    <p:sldLayoutId id="2147484864" r:id="rId71"/>
    <p:sldLayoutId id="2147484865" r:id="rId72"/>
    <p:sldLayoutId id="2147484866" r:id="rId73"/>
    <p:sldLayoutId id="2147484867" r:id="rId74"/>
    <p:sldLayoutId id="2147484868" r:id="rId75"/>
    <p:sldLayoutId id="2147484869" r:id="rId76"/>
    <p:sldLayoutId id="2147484870" r:id="rId77"/>
    <p:sldLayoutId id="2147484871" r:id="rId78"/>
    <p:sldLayoutId id="2147484872" r:id="rId79"/>
    <p:sldLayoutId id="2147484873" r:id="rId80"/>
    <p:sldLayoutId id="2147484874" r:id="rId8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96.xml"/><Relationship Id="rId5" Type="http://schemas.openxmlformats.org/officeDocument/2006/relationships/image" Target="../media/image23.png"/><Relationship Id="rId4" Type="http://schemas.openxmlformats.org/officeDocument/2006/relationships/image" Target="../media/image22.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38.sv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4.wmf"/><Relationship Id="rId7" Type="http://schemas.openxmlformats.org/officeDocument/2006/relationships/image" Target="../media/image48.wmf"/><Relationship Id="rId2" Type="http://schemas.openxmlformats.org/officeDocument/2006/relationships/notesSlide" Target="../notesSlides/notesSlide37.xml"/><Relationship Id="rId1" Type="http://schemas.openxmlformats.org/officeDocument/2006/relationships/slideLayout" Target="../slideLayouts/slideLayout67.xml"/><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 Id="rId9" Type="http://schemas.openxmlformats.org/officeDocument/2006/relationships/image" Target="../media/image50.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notesSlide" Target="../notesSlides/notesSlide40.xml"/><Relationship Id="rId1" Type="http://schemas.openxmlformats.org/officeDocument/2006/relationships/slideLayout" Target="../slideLayouts/slideLayout57.xml"/><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slides/_rels/slide42.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41.xml"/><Relationship Id="rId1" Type="http://schemas.openxmlformats.org/officeDocument/2006/relationships/slideLayout" Target="../slideLayouts/slideLayout54.xml"/><Relationship Id="rId4" Type="http://schemas.openxmlformats.org/officeDocument/2006/relationships/image" Target="../media/image57.wmf"/></Relationships>
</file>

<file path=ppt/slides/_rels/slide43.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42.xml"/><Relationship Id="rId1" Type="http://schemas.openxmlformats.org/officeDocument/2006/relationships/slideLayout" Target="../slideLayouts/slideLayout55.xml"/><Relationship Id="rId5" Type="http://schemas.openxmlformats.org/officeDocument/2006/relationships/image" Target="../media/image60.wmf"/><Relationship Id="rId4" Type="http://schemas.openxmlformats.org/officeDocument/2006/relationships/image" Target="../media/image59.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3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9.xml"/><Relationship Id="rId4" Type="http://schemas.openxmlformats.org/officeDocument/2006/relationships/image" Target="../media/image68.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74DD1A-50F0-4F25-B422-B981AAF3230F}"/>
              </a:ext>
            </a:extLst>
          </p:cNvPr>
          <p:cNvSpPr>
            <a:spLocks noGrp="1"/>
          </p:cNvSpPr>
          <p:nvPr>
            <p:ph type="title"/>
          </p:nvPr>
        </p:nvSpPr>
        <p:spPr/>
        <p:txBody>
          <a:bodyPr/>
          <a:lstStyle/>
          <a:p>
            <a:r>
              <a:rPr lang="en-US" sz="4800" dirty="0"/>
              <a:t>Create a Canvas App in Power Apps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0D6CE4-41EC-49B0-9F18-CFFD62FD0BE8}"/>
              </a:ext>
            </a:extLst>
          </p:cNvPr>
          <p:cNvSpPr>
            <a:spLocks noGrp="1"/>
          </p:cNvSpPr>
          <p:nvPr>
            <p:ph type="title"/>
          </p:nvPr>
        </p:nvSpPr>
        <p:spPr/>
        <p:txBody>
          <a:bodyPr/>
          <a:lstStyle/>
          <a:p>
            <a:r>
              <a:rPr lang="en-US" dirty="0"/>
              <a:t>Controls in Power Apps</a:t>
            </a:r>
          </a:p>
        </p:txBody>
      </p:sp>
      <p:pic>
        <p:nvPicPr>
          <p:cNvPr id="15" name="Picture 14" descr="Screenshot of the PowerApps windows with Insert tab options ">
            <a:extLst>
              <a:ext uri="{FF2B5EF4-FFF2-40B4-BE49-F238E27FC236}">
                <a16:creationId xmlns:a16="http://schemas.microsoft.com/office/drawing/2014/main" id="{177A5C5A-B7B3-4B0F-A108-B8FE18631D42}"/>
              </a:ext>
            </a:extLst>
          </p:cNvPr>
          <p:cNvPicPr>
            <a:picLocks noChangeAspect="1"/>
          </p:cNvPicPr>
          <p:nvPr/>
        </p:nvPicPr>
        <p:blipFill>
          <a:blip r:embed="rId3"/>
          <a:stretch>
            <a:fillRect/>
          </a:stretch>
        </p:blipFill>
        <p:spPr>
          <a:xfrm>
            <a:off x="568410" y="1287680"/>
            <a:ext cx="11210421" cy="720255"/>
          </a:xfrm>
          <a:prstGeom prst="rect">
            <a:avLst/>
          </a:prstGeom>
          <a:noFill/>
          <a:ln w="19050">
            <a:noFill/>
            <a:headEnd type="none" w="med" len="med"/>
            <a:tailEnd type="none" w="med" len="med"/>
          </a:ln>
          <a:effectLst/>
        </p:spPr>
      </p:pic>
      <p:sp>
        <p:nvSpPr>
          <p:cNvPr id="16" name="TextBox 15">
            <a:extLst>
              <a:ext uri="{FF2B5EF4-FFF2-40B4-BE49-F238E27FC236}">
                <a16:creationId xmlns:a16="http://schemas.microsoft.com/office/drawing/2014/main" id="{40EA92EE-C172-449A-98F2-78DB88CE1E4C}"/>
              </a:ext>
            </a:extLst>
          </p:cNvPr>
          <p:cNvSpPr txBox="1"/>
          <p:nvPr/>
        </p:nvSpPr>
        <p:spPr>
          <a:xfrm>
            <a:off x="431632" y="2159000"/>
            <a:ext cx="11341268" cy="892552"/>
          </a:xfrm>
          <a:prstGeom prst="rect">
            <a:avLst/>
          </a:prstGeom>
          <a:noFill/>
        </p:spPr>
        <p:txBody>
          <a:bodyPr wrap="square" lIns="0" tIns="0" rIns="0" bIns="0" rtlCol="0">
            <a:spAutoFit/>
          </a:bodyPr>
          <a:lstStyle/>
          <a:p>
            <a:pPr marL="0" indent="0">
              <a:spcAft>
                <a:spcPts val="1200"/>
              </a:spcAft>
              <a:buNone/>
            </a:pPr>
            <a:r>
              <a:rPr lang="en-US" sz="2400" dirty="0">
                <a:latin typeface="+mj-lt"/>
              </a:rPr>
              <a:t>UI elements that produces an action or shows information</a:t>
            </a:r>
          </a:p>
          <a:p>
            <a:pPr marL="0" indent="0">
              <a:spcAft>
                <a:spcPts val="1200"/>
              </a:spcAft>
              <a:buNone/>
            </a:pPr>
            <a:r>
              <a:rPr lang="en-US" sz="2400" dirty="0">
                <a:latin typeface="+mj-lt"/>
              </a:rPr>
              <a:t>Common controls include:</a:t>
            </a:r>
          </a:p>
        </p:txBody>
      </p:sp>
      <p:sp>
        <p:nvSpPr>
          <p:cNvPr id="17" name="Rectangle 16">
            <a:extLst>
              <a:ext uri="{FF2B5EF4-FFF2-40B4-BE49-F238E27FC236}">
                <a16:creationId xmlns:a16="http://schemas.microsoft.com/office/drawing/2014/main" id="{C910E4D3-A1FE-4F29-98CA-EF1F297201A7}"/>
              </a:ext>
            </a:extLst>
          </p:cNvPr>
          <p:cNvSpPr/>
          <p:nvPr/>
        </p:nvSpPr>
        <p:spPr bwMode="auto">
          <a:xfrm>
            <a:off x="431632"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Galleries: </a:t>
            </a:r>
          </a:p>
          <a:p>
            <a:pPr defTabSz="932472" fontAlgn="base">
              <a:spcBef>
                <a:spcPct val="0"/>
              </a:spcBef>
              <a:spcAft>
                <a:spcPts val="600"/>
              </a:spcAft>
            </a:pPr>
            <a:r>
              <a:rPr lang="en-US" sz="2000" dirty="0">
                <a:solidFill>
                  <a:schemeClr val="tx1"/>
                </a:solidFill>
              </a:rPr>
              <a:t>Layout containers that hold a set of controls that show rows from a data source</a:t>
            </a:r>
            <a:endParaRPr lang="en-US" sz="2000" dirty="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906CDE3-8662-42B8-AB7C-388F18A4DE35}"/>
              </a:ext>
            </a:extLst>
          </p:cNvPr>
          <p:cNvSpPr/>
          <p:nvPr/>
        </p:nvSpPr>
        <p:spPr bwMode="auto">
          <a:xfrm>
            <a:off x="3305273"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Forms: </a:t>
            </a:r>
          </a:p>
          <a:p>
            <a:pPr defTabSz="932472" fontAlgn="base">
              <a:spcBef>
                <a:spcPct val="0"/>
              </a:spcBef>
              <a:spcAft>
                <a:spcPts val="600"/>
              </a:spcAft>
            </a:pPr>
            <a:r>
              <a:rPr lang="en-US" sz="2000" dirty="0">
                <a:solidFill>
                  <a:schemeClr val="tx1"/>
                </a:solidFill>
              </a:rPr>
              <a:t>Show details about your data and let you create and edit rows</a:t>
            </a:r>
            <a:endParaRPr lang="en-US" sz="20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F988C89-ADDC-49AD-BD42-B288774A010C}"/>
              </a:ext>
            </a:extLst>
          </p:cNvPr>
          <p:cNvSpPr/>
          <p:nvPr/>
        </p:nvSpPr>
        <p:spPr bwMode="auto">
          <a:xfrm>
            <a:off x="6178915"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Media: </a:t>
            </a:r>
          </a:p>
          <a:p>
            <a:pPr defTabSz="932472" fontAlgn="base">
              <a:spcBef>
                <a:spcPct val="0"/>
              </a:spcBef>
              <a:spcAft>
                <a:spcPts val="600"/>
              </a:spcAft>
            </a:pPr>
            <a:r>
              <a:rPr lang="en-US" sz="2000" dirty="0">
                <a:solidFill>
                  <a:schemeClr val="tx1"/>
                </a:solidFill>
              </a:rPr>
              <a:t>Lets you add background images, include a camera button, a barcode reader, and more</a:t>
            </a:r>
            <a:endParaRPr lang="en-US" sz="2000" dirty="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208452A-3994-4B44-92E9-B56FC977D9CD}"/>
              </a:ext>
            </a:extLst>
          </p:cNvPr>
          <p:cNvSpPr/>
          <p:nvPr/>
        </p:nvSpPr>
        <p:spPr bwMode="auto">
          <a:xfrm>
            <a:off x="9052556"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Charts: </a:t>
            </a:r>
          </a:p>
          <a:p>
            <a:pPr defTabSz="932472" fontAlgn="base">
              <a:spcBef>
                <a:spcPct val="0"/>
              </a:spcBef>
              <a:spcAft>
                <a:spcPts val="600"/>
              </a:spcAft>
            </a:pPr>
            <a:r>
              <a:rPr lang="en-US" sz="2000" dirty="0">
                <a:solidFill>
                  <a:schemeClr val="tx1"/>
                </a:solidFill>
              </a:rPr>
              <a:t>Add charts so that users can perform instant analysis while they’re on the road</a:t>
            </a:r>
            <a:endParaRPr lang="en-US" sz="2000" dirty="0">
              <a:solidFill>
                <a:schemeClr val="tx1"/>
              </a:solidFill>
              <a:ea typeface="Segoe UI" pitchFamily="34" charset="0"/>
              <a:cs typeface="Segoe UI" pitchFamily="34" charset="0"/>
            </a:endParaRPr>
          </a:p>
        </p:txBody>
      </p:sp>
      <p:sp>
        <p:nvSpPr>
          <p:cNvPr id="9" name="Rectangle 12">
            <a:extLst>
              <a:ext uri="{FF2B5EF4-FFF2-40B4-BE49-F238E27FC236}">
                <a16:creationId xmlns:a16="http://schemas.microsoft.com/office/drawing/2014/main" id="{0CD41CAC-B1BF-4470-9D59-3EBE5BB3EE54}"/>
              </a:ext>
              <a:ext uri="{C183D7F6-B498-43B3-948B-1728B52AA6E4}">
                <adec:decorative xmlns:adec="http://schemas.microsoft.com/office/drawing/2017/decorative" val="1"/>
              </a:ext>
            </a:extLst>
          </p:cNvPr>
          <p:cNvSpPr/>
          <p:nvPr/>
        </p:nvSpPr>
        <p:spPr bwMode="auto">
          <a:xfrm>
            <a:off x="413168" y="1190592"/>
            <a:ext cx="11511102" cy="892552"/>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97626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AC8B2A-B862-427D-A437-B0703272CCA5}"/>
              </a:ext>
            </a:extLst>
          </p:cNvPr>
          <p:cNvSpPr>
            <a:spLocks noGrp="1"/>
          </p:cNvSpPr>
          <p:nvPr>
            <p:ph type="title"/>
          </p:nvPr>
        </p:nvSpPr>
        <p:spPr/>
        <p:txBody>
          <a:bodyPr/>
          <a:lstStyle/>
          <a:p>
            <a:r>
              <a:rPr lang="en-US" dirty="0"/>
              <a:t>Explore screens and controls in Power Apps</a:t>
            </a:r>
          </a:p>
        </p:txBody>
      </p:sp>
      <p:sp>
        <p:nvSpPr>
          <p:cNvPr id="5" name="Text Placeholder 4">
            <a:extLst>
              <a:ext uri="{FF2B5EF4-FFF2-40B4-BE49-F238E27FC236}">
                <a16:creationId xmlns:a16="http://schemas.microsoft.com/office/drawing/2014/main" id="{93F10FD3-6054-4A2C-AC45-61C34AE6AC63}"/>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35058211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B4C330-F98B-4498-ADB0-EDCE95952706}"/>
              </a:ext>
            </a:extLst>
          </p:cNvPr>
          <p:cNvSpPr>
            <a:spLocks noGrp="1"/>
          </p:cNvSpPr>
          <p:nvPr>
            <p:ph type="title"/>
          </p:nvPr>
        </p:nvSpPr>
        <p:spPr/>
        <p:txBody>
          <a:bodyPr/>
          <a:lstStyle/>
          <a:p>
            <a:r>
              <a:rPr lang="en-US" dirty="0"/>
              <a:t>Using controls: Browse screen</a:t>
            </a:r>
          </a:p>
        </p:txBody>
      </p:sp>
      <p:sp>
        <p:nvSpPr>
          <p:cNvPr id="7" name="Text Placeholder 6">
            <a:extLst>
              <a:ext uri="{FF2B5EF4-FFF2-40B4-BE49-F238E27FC236}">
                <a16:creationId xmlns:a16="http://schemas.microsoft.com/office/drawing/2014/main" id="{F6DAEBA6-2533-4173-8BF5-0859878F4F6A}"/>
              </a:ext>
            </a:extLst>
          </p:cNvPr>
          <p:cNvSpPr>
            <a:spLocks noGrp="1"/>
          </p:cNvSpPr>
          <p:nvPr>
            <p:ph type="body" sz="quarter" idx="42"/>
          </p:nvPr>
        </p:nvSpPr>
        <p:spPr/>
        <p:txBody>
          <a:bodyPr/>
          <a:lstStyle/>
          <a:p>
            <a:r>
              <a:rPr lang="en-US" sz="2400" dirty="0">
                <a:latin typeface="+mj-lt"/>
              </a:rPr>
              <a:t>BrowseGallery1:</a:t>
            </a:r>
          </a:p>
          <a:p>
            <a:r>
              <a:rPr lang="en-US" sz="2000" dirty="0"/>
              <a:t>Gallery control that is displaying a list of rows from your data source</a:t>
            </a:r>
          </a:p>
        </p:txBody>
      </p:sp>
      <p:sp>
        <p:nvSpPr>
          <p:cNvPr id="13" name="Text Placeholder 12">
            <a:extLst>
              <a:ext uri="{FF2B5EF4-FFF2-40B4-BE49-F238E27FC236}">
                <a16:creationId xmlns:a16="http://schemas.microsoft.com/office/drawing/2014/main" id="{D951DCFC-9156-45BB-9F3E-10A4F3AA3450}"/>
              </a:ext>
            </a:extLst>
          </p:cNvPr>
          <p:cNvSpPr>
            <a:spLocks noGrp="1"/>
          </p:cNvSpPr>
          <p:nvPr>
            <p:ph type="body" sz="quarter" idx="44"/>
          </p:nvPr>
        </p:nvSpPr>
        <p:spPr/>
        <p:txBody>
          <a:bodyPr/>
          <a:lstStyle/>
          <a:p>
            <a:r>
              <a:rPr lang="en-US" sz="2400" dirty="0">
                <a:latin typeface="+mj-lt"/>
              </a:rPr>
              <a:t>NextArrow1:</a:t>
            </a:r>
          </a:p>
          <a:p>
            <a:r>
              <a:rPr lang="en-US" sz="2000" dirty="0"/>
              <a:t>Icon button that when selected, has a formula that opens the details screen</a:t>
            </a:r>
          </a:p>
        </p:txBody>
      </p:sp>
      <p:sp>
        <p:nvSpPr>
          <p:cNvPr id="14" name="Text Placeholder 13">
            <a:extLst>
              <a:ext uri="{FF2B5EF4-FFF2-40B4-BE49-F238E27FC236}">
                <a16:creationId xmlns:a16="http://schemas.microsoft.com/office/drawing/2014/main" id="{6331260E-5FA0-41D3-9E2D-C9913BABFA2F}"/>
              </a:ext>
            </a:extLst>
          </p:cNvPr>
          <p:cNvSpPr>
            <a:spLocks noGrp="1"/>
          </p:cNvSpPr>
          <p:nvPr>
            <p:ph type="body" sz="quarter" idx="45"/>
          </p:nvPr>
        </p:nvSpPr>
        <p:spPr/>
        <p:txBody>
          <a:bodyPr/>
          <a:lstStyle/>
          <a:p>
            <a:r>
              <a:rPr lang="en-US" sz="2400" dirty="0">
                <a:latin typeface="+mj-lt"/>
              </a:rPr>
              <a:t>IconNewItem1:</a:t>
            </a:r>
          </a:p>
          <a:p>
            <a:r>
              <a:rPr lang="en-US" sz="2000" dirty="0"/>
              <a:t>Icon button that when selected, has a formula that opens the edit/create screen</a:t>
            </a:r>
          </a:p>
        </p:txBody>
      </p:sp>
      <p:pic>
        <p:nvPicPr>
          <p:cNvPr id="31" name="Picture Placeholder 30" descr="Browse screen with controls">
            <a:extLst>
              <a:ext uri="{FF2B5EF4-FFF2-40B4-BE49-F238E27FC236}">
                <a16:creationId xmlns:a16="http://schemas.microsoft.com/office/drawing/2014/main" id="{452A149A-009F-4A01-8FEA-E18640FEE6E1}"/>
              </a:ext>
            </a:extLst>
          </p:cNvPr>
          <p:cNvPicPr>
            <a:picLocks noGrp="1" noChangeAspect="1"/>
          </p:cNvPicPr>
          <p:nvPr>
            <p:ph type="pic" sz="quarter" idx="15"/>
          </p:nvPr>
        </p:nvPicPr>
        <p:blipFill rotWithShape="1">
          <a:blip r:embed="rId3"/>
          <a:srcRect l="28" t="-324" r="-25055" b="-324"/>
          <a:stretch/>
        </p:blipFill>
        <p:spPr>
          <a:xfrm>
            <a:off x="6349678" y="1564130"/>
            <a:ext cx="5303845" cy="4746143"/>
          </a:xfrm>
          <a:solidFill>
            <a:schemeClr val="bg1"/>
          </a:solidFill>
        </p:spPr>
      </p:pic>
    </p:spTree>
    <p:extLst>
      <p:ext uri="{BB962C8B-B14F-4D97-AF65-F5344CB8AC3E}">
        <p14:creationId xmlns:p14="http://schemas.microsoft.com/office/powerpoint/2010/main" val="20875239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9DCFEB-46D5-48BF-8920-2E88F8E529C6}"/>
              </a:ext>
            </a:extLst>
          </p:cNvPr>
          <p:cNvSpPr>
            <a:spLocks noGrp="1"/>
          </p:cNvSpPr>
          <p:nvPr>
            <p:ph type="title"/>
          </p:nvPr>
        </p:nvSpPr>
        <p:spPr/>
        <p:txBody>
          <a:bodyPr/>
          <a:lstStyle/>
          <a:p>
            <a:r>
              <a:rPr lang="en-US" dirty="0"/>
              <a:t>Using controls: Details screen</a:t>
            </a:r>
          </a:p>
        </p:txBody>
      </p:sp>
      <p:sp>
        <p:nvSpPr>
          <p:cNvPr id="8" name="Text Placeholder 7">
            <a:extLst>
              <a:ext uri="{FF2B5EF4-FFF2-40B4-BE49-F238E27FC236}">
                <a16:creationId xmlns:a16="http://schemas.microsoft.com/office/drawing/2014/main" id="{614B3E38-B816-492C-8C05-4B35F4E6DDC0}"/>
              </a:ext>
            </a:extLst>
          </p:cNvPr>
          <p:cNvSpPr>
            <a:spLocks noGrp="1"/>
          </p:cNvSpPr>
          <p:nvPr>
            <p:ph type="body" sz="quarter" idx="42"/>
          </p:nvPr>
        </p:nvSpPr>
        <p:spPr/>
        <p:txBody>
          <a:bodyPr/>
          <a:lstStyle/>
          <a:p>
            <a:r>
              <a:rPr lang="en-US" sz="2400" dirty="0">
                <a:latin typeface="+mj-lt"/>
              </a:rPr>
              <a:t>DetailForm1: </a:t>
            </a:r>
          </a:p>
          <a:p>
            <a:r>
              <a:rPr lang="en-US" sz="2000" dirty="0"/>
              <a:t>Contains other controls and a data card for each column of the row that is being displayed</a:t>
            </a:r>
          </a:p>
        </p:txBody>
      </p:sp>
      <p:sp>
        <p:nvSpPr>
          <p:cNvPr id="9" name="Text Placeholder 8">
            <a:extLst>
              <a:ext uri="{FF2B5EF4-FFF2-40B4-BE49-F238E27FC236}">
                <a16:creationId xmlns:a16="http://schemas.microsoft.com/office/drawing/2014/main" id="{593EE846-03E0-43BC-9DFB-0A3D1A5F299A}"/>
              </a:ext>
            </a:extLst>
          </p:cNvPr>
          <p:cNvSpPr>
            <a:spLocks noGrp="1"/>
          </p:cNvSpPr>
          <p:nvPr>
            <p:ph type="body" sz="quarter" idx="44"/>
          </p:nvPr>
        </p:nvSpPr>
        <p:spPr/>
        <p:txBody>
          <a:bodyPr/>
          <a:lstStyle/>
          <a:p>
            <a:r>
              <a:rPr lang="en-US" sz="2400" dirty="0">
                <a:latin typeface="+mj-lt"/>
              </a:rPr>
              <a:t>DataCard1:</a:t>
            </a:r>
          </a:p>
          <a:p>
            <a:r>
              <a:rPr lang="en-US" sz="2000" dirty="0"/>
              <a:t>Card control that represents a single column </a:t>
            </a:r>
            <a:br>
              <a:rPr lang="en-US" sz="2000" dirty="0"/>
            </a:br>
            <a:r>
              <a:rPr lang="en-US" sz="2000" dirty="0"/>
              <a:t>of the row</a:t>
            </a:r>
          </a:p>
        </p:txBody>
      </p:sp>
      <p:sp>
        <p:nvSpPr>
          <p:cNvPr id="10" name="Text Placeholder 9">
            <a:extLst>
              <a:ext uri="{FF2B5EF4-FFF2-40B4-BE49-F238E27FC236}">
                <a16:creationId xmlns:a16="http://schemas.microsoft.com/office/drawing/2014/main" id="{06AD81EE-E708-405C-99A6-ED1CDB96DA22}"/>
              </a:ext>
            </a:extLst>
          </p:cNvPr>
          <p:cNvSpPr>
            <a:spLocks noGrp="1"/>
          </p:cNvSpPr>
          <p:nvPr>
            <p:ph type="body" sz="quarter" idx="45"/>
          </p:nvPr>
        </p:nvSpPr>
        <p:spPr/>
        <p:txBody>
          <a:bodyPr/>
          <a:lstStyle/>
          <a:p>
            <a:r>
              <a:rPr lang="en-US" sz="2400" dirty="0">
                <a:latin typeface="+mj-lt"/>
              </a:rPr>
              <a:t>IconEdit1:</a:t>
            </a:r>
          </a:p>
          <a:p>
            <a:r>
              <a:rPr lang="en-US" sz="2000" dirty="0"/>
              <a:t>Icon control that when selected, opens the edit/create screen so that the user can edit the current item</a:t>
            </a:r>
          </a:p>
        </p:txBody>
      </p:sp>
      <p:pic>
        <p:nvPicPr>
          <p:cNvPr id="17" name="Picture Placeholder 16" descr="Details screen with controls">
            <a:extLst>
              <a:ext uri="{FF2B5EF4-FFF2-40B4-BE49-F238E27FC236}">
                <a16:creationId xmlns:a16="http://schemas.microsoft.com/office/drawing/2014/main" id="{4A054D68-2F4B-4868-BA05-3B8BE85C3C9A}"/>
              </a:ext>
            </a:extLst>
          </p:cNvPr>
          <p:cNvPicPr>
            <a:picLocks noGrp="1" noChangeAspect="1"/>
          </p:cNvPicPr>
          <p:nvPr>
            <p:ph type="pic" sz="quarter" idx="15"/>
          </p:nvPr>
        </p:nvPicPr>
        <p:blipFill rotWithShape="1">
          <a:blip r:embed="rId3"/>
          <a:srcRect l="1" t="726" r="-26767" b="-193"/>
          <a:stretch/>
        </p:blipFill>
        <p:spPr>
          <a:xfrm>
            <a:off x="6349678" y="1564130"/>
            <a:ext cx="5303845" cy="4746143"/>
          </a:xfrm>
          <a:solidFill>
            <a:schemeClr val="bg1"/>
          </a:solidFill>
        </p:spPr>
      </p:pic>
    </p:spTree>
    <p:extLst>
      <p:ext uri="{BB962C8B-B14F-4D97-AF65-F5344CB8AC3E}">
        <p14:creationId xmlns:p14="http://schemas.microsoft.com/office/powerpoint/2010/main" val="12519749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C20AD3-441B-4E7F-8D56-B3C6AB2B321F}"/>
              </a:ext>
            </a:extLst>
          </p:cNvPr>
          <p:cNvSpPr>
            <a:spLocks noGrp="1"/>
          </p:cNvSpPr>
          <p:nvPr>
            <p:ph type="title"/>
          </p:nvPr>
        </p:nvSpPr>
        <p:spPr/>
        <p:txBody>
          <a:bodyPr/>
          <a:lstStyle/>
          <a:p>
            <a:r>
              <a:rPr lang="en-US" dirty="0"/>
              <a:t>Using controls: Details screen </a:t>
            </a:r>
          </a:p>
        </p:txBody>
      </p:sp>
      <p:sp>
        <p:nvSpPr>
          <p:cNvPr id="8" name="Text Placeholder 7">
            <a:extLst>
              <a:ext uri="{FF2B5EF4-FFF2-40B4-BE49-F238E27FC236}">
                <a16:creationId xmlns:a16="http://schemas.microsoft.com/office/drawing/2014/main" id="{7BECE774-B594-4082-AB70-DA1CF6A20CF0}"/>
              </a:ext>
            </a:extLst>
          </p:cNvPr>
          <p:cNvSpPr>
            <a:spLocks noGrp="1"/>
          </p:cNvSpPr>
          <p:nvPr>
            <p:ph type="body" sz="quarter" idx="42"/>
          </p:nvPr>
        </p:nvSpPr>
        <p:spPr/>
        <p:txBody>
          <a:bodyPr/>
          <a:lstStyle/>
          <a:p>
            <a:r>
              <a:rPr lang="en-US" sz="2400" dirty="0">
                <a:latin typeface="+mj-lt"/>
              </a:rPr>
              <a:t>EditForm1: </a:t>
            </a:r>
          </a:p>
          <a:p>
            <a:r>
              <a:rPr lang="en-US" sz="2000" dirty="0"/>
              <a:t>Form control contains other controls data card for each column of the row that is being edited</a:t>
            </a:r>
          </a:p>
        </p:txBody>
      </p:sp>
      <p:sp>
        <p:nvSpPr>
          <p:cNvPr id="9" name="Text Placeholder 8">
            <a:extLst>
              <a:ext uri="{FF2B5EF4-FFF2-40B4-BE49-F238E27FC236}">
                <a16:creationId xmlns:a16="http://schemas.microsoft.com/office/drawing/2014/main" id="{BD533885-82AA-426C-A3AB-15CD7F06A39B}"/>
              </a:ext>
            </a:extLst>
          </p:cNvPr>
          <p:cNvSpPr>
            <a:spLocks noGrp="1"/>
          </p:cNvSpPr>
          <p:nvPr>
            <p:ph type="body" sz="quarter" idx="44"/>
          </p:nvPr>
        </p:nvSpPr>
        <p:spPr/>
        <p:txBody>
          <a:bodyPr/>
          <a:lstStyle/>
          <a:p>
            <a:r>
              <a:rPr lang="en-US" sz="2400" dirty="0">
                <a:latin typeface="+mj-lt"/>
              </a:rPr>
              <a:t>DataCard8: </a:t>
            </a:r>
          </a:p>
          <a:p>
            <a:r>
              <a:rPr lang="en-US" sz="2000" dirty="0"/>
              <a:t>Card control that shows a flooring category from the Flooring Estimates table, as shown in the previous unit</a:t>
            </a:r>
          </a:p>
        </p:txBody>
      </p:sp>
      <p:sp>
        <p:nvSpPr>
          <p:cNvPr id="10" name="Text Placeholder 9">
            <a:extLst>
              <a:ext uri="{FF2B5EF4-FFF2-40B4-BE49-F238E27FC236}">
                <a16:creationId xmlns:a16="http://schemas.microsoft.com/office/drawing/2014/main" id="{2CF5953D-29F6-42DE-B149-B11496961424}"/>
              </a:ext>
            </a:extLst>
          </p:cNvPr>
          <p:cNvSpPr>
            <a:spLocks noGrp="1"/>
          </p:cNvSpPr>
          <p:nvPr>
            <p:ph type="body" sz="quarter" idx="45"/>
          </p:nvPr>
        </p:nvSpPr>
        <p:spPr/>
        <p:txBody>
          <a:bodyPr/>
          <a:lstStyle/>
          <a:p>
            <a:r>
              <a:rPr lang="en-US" sz="2400" dirty="0">
                <a:latin typeface="+mj-lt"/>
              </a:rPr>
              <a:t>IconAccept1: </a:t>
            </a:r>
          </a:p>
          <a:p>
            <a:r>
              <a:rPr lang="en-US" sz="2000" dirty="0"/>
              <a:t>When this control is selected, it saves the user’s changes</a:t>
            </a:r>
          </a:p>
        </p:txBody>
      </p:sp>
      <p:pic>
        <p:nvPicPr>
          <p:cNvPr id="17" name="Picture Placeholder 16" descr="Edit/create screen with controls">
            <a:extLst>
              <a:ext uri="{FF2B5EF4-FFF2-40B4-BE49-F238E27FC236}">
                <a16:creationId xmlns:a16="http://schemas.microsoft.com/office/drawing/2014/main" id="{A6300445-74A4-477D-B653-A3AE6AD7E221}"/>
              </a:ext>
            </a:extLst>
          </p:cNvPr>
          <p:cNvPicPr>
            <a:picLocks noGrp="1" noChangeAspect="1"/>
          </p:cNvPicPr>
          <p:nvPr>
            <p:ph type="pic" sz="quarter" idx="15"/>
          </p:nvPr>
        </p:nvPicPr>
        <p:blipFill rotWithShape="1">
          <a:blip r:embed="rId3"/>
          <a:srcRect l="-1" t="379" r="-32234" b="-194"/>
          <a:stretch/>
        </p:blipFill>
        <p:spPr>
          <a:xfrm>
            <a:off x="6349678" y="1564130"/>
            <a:ext cx="5303845" cy="4746143"/>
          </a:xfrm>
          <a:solidFill>
            <a:schemeClr val="bg1"/>
          </a:solidFill>
        </p:spPr>
      </p:pic>
    </p:spTree>
    <p:extLst>
      <p:ext uri="{BB962C8B-B14F-4D97-AF65-F5344CB8AC3E}">
        <p14:creationId xmlns:p14="http://schemas.microsoft.com/office/powerpoint/2010/main" val="13234733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Get started with functions in Power Apps</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040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8F6A9C-2953-4842-BCA1-27DDE962B553}"/>
              </a:ext>
            </a:extLst>
          </p:cNvPr>
          <p:cNvSpPr>
            <a:spLocks noGrp="1"/>
          </p:cNvSpPr>
          <p:nvPr>
            <p:ph type="title"/>
          </p:nvPr>
        </p:nvSpPr>
        <p:spPr/>
        <p:txBody>
          <a:bodyPr/>
          <a:lstStyle/>
          <a:p>
            <a:r>
              <a:rPr lang="en-US" dirty="0"/>
              <a:t>Manage apps in Power Apps</a:t>
            </a:r>
          </a:p>
        </p:txBody>
      </p:sp>
      <p:pic>
        <p:nvPicPr>
          <p:cNvPr id="10" name="Picture Placeholder 9" descr="Icon of a wrench and a gear">
            <a:extLst>
              <a:ext uri="{FF2B5EF4-FFF2-40B4-BE49-F238E27FC236}">
                <a16:creationId xmlns:a16="http://schemas.microsoft.com/office/drawing/2014/main" id="{688B523E-CC7D-4774-976C-02564788767B}"/>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l="-1567" t="-4103" r="-1567" b="-4103"/>
          <a:stretch/>
        </p:blipFill>
        <p:spPr>
          <a:xfrm>
            <a:off x="10098361" y="2777952"/>
            <a:ext cx="1281254" cy="1281436"/>
          </a:xfrm>
        </p:spPr>
      </p:pic>
    </p:spTree>
    <p:extLst>
      <p:ext uri="{BB962C8B-B14F-4D97-AF65-F5344CB8AC3E}">
        <p14:creationId xmlns:p14="http://schemas.microsoft.com/office/powerpoint/2010/main" val="4317822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47FA-54CC-440F-9BA3-1A6C0E79B3D6}"/>
              </a:ext>
            </a:extLst>
          </p:cNvPr>
          <p:cNvSpPr>
            <a:spLocks noGrp="1"/>
          </p:cNvSpPr>
          <p:nvPr>
            <p:ph type="title"/>
          </p:nvPr>
        </p:nvSpPr>
        <p:spPr/>
        <p:txBody>
          <a:bodyPr/>
          <a:lstStyle/>
          <a:p>
            <a:r>
              <a:rPr lang="en-US" dirty="0"/>
              <a:t>Managing Power Apps</a:t>
            </a:r>
          </a:p>
        </p:txBody>
      </p:sp>
      <p:sp>
        <p:nvSpPr>
          <p:cNvPr id="14" name="Text Placeholder 13">
            <a:extLst>
              <a:ext uri="{FF2B5EF4-FFF2-40B4-BE49-F238E27FC236}">
                <a16:creationId xmlns:a16="http://schemas.microsoft.com/office/drawing/2014/main" id="{2FAD38A0-89B4-4E8E-BCDA-31D20A8B45CA}"/>
              </a:ext>
            </a:extLst>
          </p:cNvPr>
          <p:cNvSpPr>
            <a:spLocks noGrp="1"/>
          </p:cNvSpPr>
          <p:nvPr>
            <p:ph type="body" sz="quarter" idx="10"/>
          </p:nvPr>
        </p:nvSpPr>
        <p:spPr/>
        <p:txBody>
          <a:bodyPr wrap="none"/>
          <a:lstStyle/>
          <a:p>
            <a:r>
              <a:rPr lang="en-US" sz="2400" spc="0" dirty="0">
                <a:latin typeface="+mn-lt"/>
              </a:rPr>
              <a:t>Version</a:t>
            </a:r>
            <a:br>
              <a:rPr lang="en-US" sz="2400" spc="0" dirty="0">
                <a:latin typeface="+mn-lt"/>
              </a:rPr>
            </a:br>
            <a:r>
              <a:rPr lang="en-US" sz="2400" spc="0" dirty="0">
                <a:latin typeface="+mn-lt"/>
              </a:rPr>
              <a:t>Management</a:t>
            </a:r>
          </a:p>
        </p:txBody>
      </p:sp>
      <p:sp>
        <p:nvSpPr>
          <p:cNvPr id="15" name="Text Placeholder 14">
            <a:extLst>
              <a:ext uri="{FF2B5EF4-FFF2-40B4-BE49-F238E27FC236}">
                <a16:creationId xmlns:a16="http://schemas.microsoft.com/office/drawing/2014/main" id="{41AD6C79-2277-4B91-8A70-AE9ABB7238EF}"/>
              </a:ext>
            </a:extLst>
          </p:cNvPr>
          <p:cNvSpPr>
            <a:spLocks noGrp="1"/>
          </p:cNvSpPr>
          <p:nvPr>
            <p:ph type="body" sz="quarter" idx="11"/>
          </p:nvPr>
        </p:nvSpPr>
        <p:spPr/>
        <p:txBody>
          <a:bodyPr wrap="none"/>
          <a:lstStyle/>
          <a:p>
            <a:r>
              <a:rPr lang="en-US" sz="2400" spc="0" dirty="0">
                <a:latin typeface="+mn-lt"/>
              </a:rPr>
              <a:t>Sharing apps</a:t>
            </a:r>
            <a:br>
              <a:rPr lang="en-US" sz="2400" spc="0" dirty="0">
                <a:latin typeface="+mn-lt"/>
              </a:rPr>
            </a:br>
            <a:r>
              <a:rPr lang="en-US" sz="2400" spc="0" dirty="0">
                <a:latin typeface="+mn-lt"/>
              </a:rPr>
              <a:t>with other users</a:t>
            </a:r>
          </a:p>
        </p:txBody>
      </p:sp>
      <p:sp>
        <p:nvSpPr>
          <p:cNvPr id="16" name="Text Placeholder 15">
            <a:extLst>
              <a:ext uri="{FF2B5EF4-FFF2-40B4-BE49-F238E27FC236}">
                <a16:creationId xmlns:a16="http://schemas.microsoft.com/office/drawing/2014/main" id="{C77DDD80-9C16-4549-8FC2-CBD0194179F7}"/>
              </a:ext>
            </a:extLst>
          </p:cNvPr>
          <p:cNvSpPr>
            <a:spLocks noGrp="1"/>
          </p:cNvSpPr>
          <p:nvPr>
            <p:ph type="body" sz="quarter" idx="12"/>
          </p:nvPr>
        </p:nvSpPr>
        <p:spPr/>
        <p:txBody>
          <a:bodyPr wrap="none"/>
          <a:lstStyle/>
          <a:p>
            <a:r>
              <a:rPr lang="en-US" sz="2400" spc="0" dirty="0">
                <a:latin typeface="+mn-lt"/>
              </a:rPr>
              <a:t>Managing</a:t>
            </a:r>
            <a:br>
              <a:rPr lang="en-US" sz="2400" spc="0" dirty="0">
                <a:latin typeface="+mn-lt"/>
              </a:rPr>
            </a:br>
            <a:r>
              <a:rPr lang="en-US" sz="2400" spc="0" dirty="0">
                <a:latin typeface="+mn-lt"/>
              </a:rPr>
              <a:t>environments</a:t>
            </a:r>
          </a:p>
        </p:txBody>
      </p:sp>
      <p:sp>
        <p:nvSpPr>
          <p:cNvPr id="11" name="Text Placeholder 10">
            <a:extLst>
              <a:ext uri="{FF2B5EF4-FFF2-40B4-BE49-F238E27FC236}">
                <a16:creationId xmlns:a16="http://schemas.microsoft.com/office/drawing/2014/main" id="{2269765A-8A97-4524-9930-46A406AE24EA}"/>
              </a:ext>
            </a:extLst>
          </p:cNvPr>
          <p:cNvSpPr>
            <a:spLocks noGrp="1"/>
          </p:cNvSpPr>
          <p:nvPr>
            <p:ph type="body" sz="quarter" idx="17"/>
          </p:nvPr>
        </p:nvSpPr>
        <p:spPr/>
        <p:txBody>
          <a:bodyPr/>
          <a:lstStyle/>
          <a:p>
            <a:r>
              <a:rPr lang="en-US" dirty="0"/>
              <a:t>Each canvas app has multiple management options available including:</a:t>
            </a:r>
          </a:p>
        </p:txBody>
      </p:sp>
    </p:spTree>
    <p:extLst>
      <p:ext uri="{BB962C8B-B14F-4D97-AF65-F5344CB8AC3E}">
        <p14:creationId xmlns:p14="http://schemas.microsoft.com/office/powerpoint/2010/main" val="289906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Manage app versions</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06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Share apps in Power Apps </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648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Get started with Power Apps</a:t>
            </a:r>
          </a:p>
        </p:txBody>
      </p:sp>
      <p:sp>
        <p:nvSpPr>
          <p:cNvPr id="2" name="Text Placeholder 1"/>
          <p:cNvSpPr>
            <a:spLocks noGrp="1"/>
          </p:cNvSpPr>
          <p:nvPr>
            <p:ph type="body" sz="quarter" idx="15"/>
          </p:nvPr>
        </p:nvSpPr>
        <p:spPr/>
        <p:txBody>
          <a:bodyPr/>
          <a:lstStyle/>
          <a:p>
            <a:pPr lvl="1"/>
            <a:r>
              <a:rPr lang="en-US" dirty="0"/>
              <a:t>Customize a canvas app in Power Apps</a:t>
            </a:r>
          </a:p>
        </p:txBody>
      </p:sp>
      <p:sp>
        <p:nvSpPr>
          <p:cNvPr id="3" name="Text Placeholder 2"/>
          <p:cNvSpPr>
            <a:spLocks noGrp="1"/>
          </p:cNvSpPr>
          <p:nvPr>
            <p:ph type="body" sz="quarter" idx="17"/>
          </p:nvPr>
        </p:nvSpPr>
        <p:spPr/>
        <p:txBody>
          <a:bodyPr/>
          <a:lstStyle/>
          <a:p>
            <a:pPr lvl="1"/>
            <a:r>
              <a:rPr lang="en-US" dirty="0"/>
              <a:t>Manage apps in Power Apps</a:t>
            </a:r>
          </a:p>
        </p:txBody>
      </p:sp>
      <p:grpSp>
        <p:nvGrpSpPr>
          <p:cNvPr id="85" name="Group 84">
            <a:extLst>
              <a:ext uri="{FF2B5EF4-FFF2-40B4-BE49-F238E27FC236}">
                <a16:creationId xmlns:a16="http://schemas.microsoft.com/office/drawing/2014/main" id="{928F9FB2-7056-4AEA-80EA-90AB05087747}"/>
              </a:ext>
            </a:extLst>
          </p:cNvPr>
          <p:cNvGrpSpPr/>
          <p:nvPr/>
        </p:nvGrpSpPr>
        <p:grpSpPr>
          <a:xfrm>
            <a:off x="3031668" y="2219121"/>
            <a:ext cx="702132" cy="702232"/>
            <a:chOff x="3031668" y="4725108"/>
            <a:chExt cx="702132" cy="702232"/>
          </a:xfrm>
        </p:grpSpPr>
        <p:grpSp>
          <p:nvGrpSpPr>
            <p:cNvPr id="86" name="Group 85">
              <a:extLst>
                <a:ext uri="{FF2B5EF4-FFF2-40B4-BE49-F238E27FC236}">
                  <a16:creationId xmlns:a16="http://schemas.microsoft.com/office/drawing/2014/main" id="{1BD84496-45D1-4ED3-A7DB-8DB58049136B}"/>
                </a:ext>
              </a:extLst>
            </p:cNvPr>
            <p:cNvGrpSpPr/>
            <p:nvPr/>
          </p:nvGrpSpPr>
          <p:grpSpPr>
            <a:xfrm>
              <a:off x="3031668" y="4725108"/>
              <a:ext cx="702132" cy="702232"/>
              <a:chOff x="3031668" y="4725108"/>
              <a:chExt cx="702132" cy="702232"/>
            </a:xfrm>
          </p:grpSpPr>
          <p:sp>
            <p:nvSpPr>
              <p:cNvPr id="91" name="Freeform 5">
                <a:extLst>
                  <a:ext uri="{FF2B5EF4-FFF2-40B4-BE49-F238E27FC236}">
                    <a16:creationId xmlns:a16="http://schemas.microsoft.com/office/drawing/2014/main" id="{92530E41-F2EB-4837-B282-FA29F84D3A9A}"/>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25000" noProof="0">
                  <a:ln>
                    <a:noFill/>
                  </a:ln>
                  <a:solidFill>
                    <a:srgbClr val="000000"/>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C042EA50-1A57-464C-8973-F99CCEF4588A}"/>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25000" noProof="0" dirty="0">
                  <a:ln>
                    <a:noFill/>
                  </a:ln>
                  <a:solidFill>
                    <a:srgbClr val="000000"/>
                  </a:solidFill>
                  <a:effectLst/>
                  <a:uLnTx/>
                  <a:uFillTx/>
                  <a:latin typeface="Segoe UI"/>
                  <a:ea typeface="+mn-ea"/>
                  <a:cs typeface="+mn-cs"/>
                </a:endParaRPr>
              </a:p>
            </p:txBody>
          </p:sp>
        </p:grpSp>
        <p:sp>
          <p:nvSpPr>
            <p:cNvPr id="87" name="safe" title="Icon of a locked safe">
              <a:extLst>
                <a:ext uri="{FF2B5EF4-FFF2-40B4-BE49-F238E27FC236}">
                  <a16:creationId xmlns:a16="http://schemas.microsoft.com/office/drawing/2014/main" id="{50FE8728-6673-40C3-B6AD-3DC60F7D617B}"/>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2500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p:txBody>
          <a:bodyPr/>
          <a:lstStyle/>
          <a:p>
            <a:pPr lvl="1"/>
            <a:r>
              <a:rPr lang="en-US" dirty="0"/>
              <a:t>Navigation in a canvas app in Power Apps</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p:txBody>
          <a:bodyPr/>
          <a:lstStyle/>
          <a:p>
            <a:pPr lvl="1"/>
            <a:r>
              <a:rPr lang="en-US" dirty="0"/>
              <a:t>How to build the UI in a canvas app in Power Apps</a:t>
            </a:r>
          </a:p>
        </p:txBody>
      </p:sp>
      <p:sp>
        <p:nvSpPr>
          <p:cNvPr id="7" name="Text Placeholder 6">
            <a:extLst>
              <a:ext uri="{FF2B5EF4-FFF2-40B4-BE49-F238E27FC236}">
                <a16:creationId xmlns:a16="http://schemas.microsoft.com/office/drawing/2014/main" id="{A91ECD5A-A06D-4426-B215-D810A663A47E}"/>
              </a:ext>
            </a:extLst>
          </p:cNvPr>
          <p:cNvSpPr>
            <a:spLocks noGrp="1"/>
          </p:cNvSpPr>
          <p:nvPr>
            <p:ph type="body" sz="quarter" idx="22"/>
          </p:nvPr>
        </p:nvSpPr>
        <p:spPr/>
        <p:txBody>
          <a:bodyPr/>
          <a:lstStyle/>
          <a:p>
            <a:pPr lvl="1"/>
            <a:r>
              <a:rPr lang="en-US" dirty="0"/>
              <a:t>Use and understand Controls in a canvas app in Power Apps</a:t>
            </a:r>
          </a:p>
        </p:txBody>
      </p:sp>
      <p:grpSp>
        <p:nvGrpSpPr>
          <p:cNvPr id="16" name="Group 15">
            <a:extLst>
              <a:ext uri="{FF2B5EF4-FFF2-40B4-BE49-F238E27FC236}">
                <a16:creationId xmlns:a16="http://schemas.microsoft.com/office/drawing/2014/main" id="{1AFA0F3D-E64F-47E7-9511-70A56E7D4378}"/>
              </a:ext>
            </a:extLst>
          </p:cNvPr>
          <p:cNvGrpSpPr/>
          <p:nvPr/>
        </p:nvGrpSpPr>
        <p:grpSpPr>
          <a:xfrm>
            <a:off x="3031668" y="3935251"/>
            <a:ext cx="702132" cy="702232"/>
            <a:chOff x="3031668" y="3935251"/>
            <a:chExt cx="702132" cy="702232"/>
          </a:xfrm>
        </p:grpSpPr>
        <p:grpSp>
          <p:nvGrpSpPr>
            <p:cNvPr id="12" name="Group 11">
              <a:extLst>
                <a:ext uri="{FF2B5EF4-FFF2-40B4-BE49-F238E27FC236}">
                  <a16:creationId xmlns:a16="http://schemas.microsoft.com/office/drawing/2014/main" id="{26822DDD-E607-42D3-87A1-A5D7E45B308D}"/>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4" name="key" title="Icon of a key">
              <a:extLst>
                <a:ext uri="{FF2B5EF4-FFF2-40B4-BE49-F238E27FC236}">
                  <a16:creationId xmlns:a16="http://schemas.microsoft.com/office/drawing/2014/main" id="{6B4291FA-8DA2-4684-BA0F-E2725CA03B0D}"/>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F71581-B6F2-4B13-913E-4A4A504D02EE}"/>
              </a:ext>
            </a:extLst>
          </p:cNvPr>
          <p:cNvGrpSpPr/>
          <p:nvPr/>
        </p:nvGrpSpPr>
        <p:grpSpPr>
          <a:xfrm>
            <a:off x="3031668" y="4799764"/>
            <a:ext cx="702132" cy="702132"/>
            <a:chOff x="3031668" y="4799764"/>
            <a:chExt cx="702132" cy="702132"/>
          </a:xfrm>
        </p:grpSpPr>
        <p:grpSp>
          <p:nvGrpSpPr>
            <p:cNvPr id="18" name="Group 17">
              <a:extLst>
                <a:ext uri="{FF2B5EF4-FFF2-40B4-BE49-F238E27FC236}">
                  <a16:creationId xmlns:a16="http://schemas.microsoft.com/office/drawing/2014/main" id="{6F556E01-AAC0-4A2E-9FE2-F78EA824C655}"/>
                </a:ext>
              </a:extLst>
            </p:cNvPr>
            <p:cNvGrpSpPr/>
            <p:nvPr/>
          </p:nvGrpSpPr>
          <p:grpSpPr>
            <a:xfrm>
              <a:off x="3031668" y="4799764"/>
              <a:ext cx="702132" cy="702132"/>
              <a:chOff x="3031668" y="4799764"/>
              <a:chExt cx="702132" cy="702132"/>
            </a:xfrm>
          </p:grpSpPr>
          <p:sp>
            <p:nvSpPr>
              <p:cNvPr id="78" name="AutoShape 3">
                <a:extLst>
                  <a:ext uri="{FF2B5EF4-FFF2-40B4-BE49-F238E27FC236}">
                    <a16:creationId xmlns:a16="http://schemas.microsoft.com/office/drawing/2014/main" id="{CF996211-C481-4235-89A0-A32FD402DDE3}"/>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5">
                <a:extLst>
                  <a:ext uri="{FF2B5EF4-FFF2-40B4-BE49-F238E27FC236}">
                    <a16:creationId xmlns:a16="http://schemas.microsoft.com/office/drawing/2014/main" id="{1B80AA19-EBDD-4F58-8B9A-0D60A58F5FD8}"/>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23FC2815-7F4A-4903-9A08-A24F2C74864A}"/>
                  </a:ext>
                </a:extLst>
              </p:cNvPr>
              <p:cNvSpPr>
                <a:spLocks noEditPoints="1"/>
              </p:cNvSpPr>
              <p:nvPr/>
            </p:nvSpPr>
            <p:spPr bwMode="auto">
              <a:xfrm>
                <a:off x="3087212" y="4854596"/>
                <a:ext cx="591044" cy="592469"/>
              </a:xfrm>
              <a:prstGeom prst="ellipse">
                <a:avLst/>
              </a:prstGeom>
              <a:noFill/>
              <a:ln w="19050" cap="flat">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document_6" title="Icon of a document with a padlock in the lower right corner">
              <a:extLst>
                <a:ext uri="{FF2B5EF4-FFF2-40B4-BE49-F238E27FC236}">
                  <a16:creationId xmlns:a16="http://schemas.microsoft.com/office/drawing/2014/main" id="{01B2EECB-708F-49DE-A979-A4614A614226}"/>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4"/>
          <a:stretch>
            <a:fillRect/>
          </a:stretch>
        </p:blipFill>
        <p:spPr>
          <a:xfrm>
            <a:off x="3029712" y="1356104"/>
            <a:ext cx="704088" cy="704088"/>
          </a:xfrm>
          <a:prstGeom prst="rect">
            <a:avLst/>
          </a:prstGeom>
        </p:spPr>
      </p:pic>
      <p:pic>
        <p:nvPicPr>
          <p:cNvPr id="32" name="Picture Placeholder 5" descr="A picture containing plate, clock, drawing&#10;&#10;Description automatically generated">
            <a:extLst>
              <a:ext uri="{FF2B5EF4-FFF2-40B4-BE49-F238E27FC236}">
                <a16:creationId xmlns:a16="http://schemas.microsoft.com/office/drawing/2014/main" id="{8A580ACA-0125-4E62-80CE-10AC834207F5}"/>
              </a:ext>
            </a:extLst>
          </p:cNvPr>
          <p:cNvPicPr>
            <a:picLocks noChangeAspect="1"/>
          </p:cNvPicPr>
          <p:nvPr/>
        </p:nvPicPr>
        <p:blipFill>
          <a:blip r:embed="rId5"/>
          <a:srcRect/>
          <a:stretch>
            <a:fillRect/>
          </a:stretch>
        </p:blipFill>
        <p:spPr>
          <a:xfrm>
            <a:off x="3052469" y="3083634"/>
            <a:ext cx="704989" cy="705089"/>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Understand environments</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439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AE3F28-209A-45E6-B93D-483EAF9E9CCF}"/>
              </a:ext>
            </a:extLst>
          </p:cNvPr>
          <p:cNvSpPr>
            <a:spLocks noGrp="1"/>
          </p:cNvSpPr>
          <p:nvPr>
            <p:ph type="title"/>
          </p:nvPr>
        </p:nvSpPr>
        <p:spPr/>
        <p:txBody>
          <a:bodyPr/>
          <a:lstStyle/>
          <a:p>
            <a:r>
              <a:rPr lang="en-US" dirty="0"/>
              <a:t>Navigation in canvas app in Power Apps</a:t>
            </a:r>
          </a:p>
        </p:txBody>
      </p:sp>
      <p:pic>
        <p:nvPicPr>
          <p:cNvPr id="10" name="Picture Placeholder 9" descr="Icon of a map with a pin in it">
            <a:extLst>
              <a:ext uri="{FF2B5EF4-FFF2-40B4-BE49-F238E27FC236}">
                <a16:creationId xmlns:a16="http://schemas.microsoft.com/office/drawing/2014/main" id="{929C4D87-9BA2-4B99-999C-2E8D50FB6DB9}"/>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l="-724" t="-6607" r="-724" b="-6607"/>
          <a:stretch/>
        </p:blipFill>
        <p:spPr>
          <a:xfrm>
            <a:off x="10098361" y="2777952"/>
            <a:ext cx="1281254" cy="1281436"/>
          </a:xfrm>
        </p:spPr>
      </p:pic>
    </p:spTree>
    <p:extLst>
      <p:ext uri="{BB962C8B-B14F-4D97-AF65-F5344CB8AC3E}">
        <p14:creationId xmlns:p14="http://schemas.microsoft.com/office/powerpoint/2010/main" val="32247250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B956CD-CAD2-4A05-80DB-468DE44E9BF4}"/>
              </a:ext>
            </a:extLst>
          </p:cNvPr>
          <p:cNvSpPr>
            <a:spLocks noGrp="1"/>
          </p:cNvSpPr>
          <p:nvPr>
            <p:ph type="title"/>
          </p:nvPr>
        </p:nvSpPr>
        <p:spPr/>
        <p:txBody>
          <a:bodyPr/>
          <a:lstStyle/>
          <a:p>
            <a:r>
              <a:rPr lang="en-US" dirty="0"/>
              <a:t>Understanding navigation </a:t>
            </a:r>
          </a:p>
        </p:txBody>
      </p:sp>
      <p:sp>
        <p:nvSpPr>
          <p:cNvPr id="9" name="Content Placeholder 8">
            <a:extLst>
              <a:ext uri="{FF2B5EF4-FFF2-40B4-BE49-F238E27FC236}">
                <a16:creationId xmlns:a16="http://schemas.microsoft.com/office/drawing/2014/main" id="{2400F6FD-3157-4296-BB6B-B09617041BD3}"/>
              </a:ext>
            </a:extLst>
          </p:cNvPr>
          <p:cNvSpPr>
            <a:spLocks noGrp="1"/>
          </p:cNvSpPr>
          <p:nvPr>
            <p:ph sz="quarter" idx="10"/>
          </p:nvPr>
        </p:nvSpPr>
        <p:spPr>
          <a:xfrm>
            <a:off x="418643" y="1456897"/>
            <a:ext cx="5592857" cy="1857804"/>
          </a:xfrm>
        </p:spPr>
        <p:txBody>
          <a:bodyPr/>
          <a:lstStyle/>
          <a:p>
            <a:r>
              <a:rPr lang="en-US" dirty="0">
                <a:latin typeface="+mn-lt"/>
              </a:rPr>
              <a:t>Since most apps have multiple screens, understanding how to implement the Navigate function in your app is critical</a:t>
            </a:r>
          </a:p>
        </p:txBody>
      </p:sp>
      <p:sp>
        <p:nvSpPr>
          <p:cNvPr id="10" name="Content Placeholder 9">
            <a:extLst>
              <a:ext uri="{FF2B5EF4-FFF2-40B4-BE49-F238E27FC236}">
                <a16:creationId xmlns:a16="http://schemas.microsoft.com/office/drawing/2014/main" id="{5424FE11-EABD-4609-B302-24FB6121F079}"/>
              </a:ext>
            </a:extLst>
          </p:cNvPr>
          <p:cNvSpPr>
            <a:spLocks noGrp="1"/>
          </p:cNvSpPr>
          <p:nvPr>
            <p:ph sz="quarter" idx="11"/>
          </p:nvPr>
        </p:nvSpPr>
        <p:spPr>
          <a:xfrm>
            <a:off x="6229350" y="1456897"/>
            <a:ext cx="5543550" cy="1857804"/>
          </a:xfrm>
        </p:spPr>
        <p:txBody>
          <a:bodyPr/>
          <a:lstStyle/>
          <a:p>
            <a:r>
              <a:rPr lang="en-US" dirty="0">
                <a:latin typeface="+mn-lt"/>
              </a:rPr>
              <a:t>Typically added to the </a:t>
            </a:r>
            <a:r>
              <a:rPr lang="en-US" dirty="0" err="1">
                <a:latin typeface="+mn-lt"/>
              </a:rPr>
              <a:t>OnSelect</a:t>
            </a:r>
            <a:r>
              <a:rPr lang="en-US" dirty="0">
                <a:latin typeface="+mn-lt"/>
              </a:rPr>
              <a:t> property of a Button or Icon control</a:t>
            </a:r>
          </a:p>
        </p:txBody>
      </p:sp>
      <p:grpSp>
        <p:nvGrpSpPr>
          <p:cNvPr id="33" name="Group 32">
            <a:extLst>
              <a:ext uri="{FF2B5EF4-FFF2-40B4-BE49-F238E27FC236}">
                <a16:creationId xmlns:a16="http://schemas.microsoft.com/office/drawing/2014/main" id="{5198DFF5-5981-4A38-BA4D-20A018E677E8}"/>
              </a:ext>
              <a:ext uri="{C183D7F6-B498-43B3-948B-1728B52AA6E4}">
                <adec:decorative xmlns:adec="http://schemas.microsoft.com/office/drawing/2017/decorative" val="1"/>
              </a:ext>
            </a:extLst>
          </p:cNvPr>
          <p:cNvGrpSpPr/>
          <p:nvPr/>
        </p:nvGrpSpPr>
        <p:grpSpPr>
          <a:xfrm>
            <a:off x="431632" y="3578224"/>
            <a:ext cx="11341268" cy="2839281"/>
            <a:chOff x="431632" y="3578224"/>
            <a:chExt cx="11341268" cy="2839281"/>
          </a:xfrm>
        </p:grpSpPr>
        <p:sp>
          <p:nvSpPr>
            <p:cNvPr id="20" name="Rectangle 19">
              <a:extLst>
                <a:ext uri="{FF2B5EF4-FFF2-40B4-BE49-F238E27FC236}">
                  <a16:creationId xmlns:a16="http://schemas.microsoft.com/office/drawing/2014/main" id="{67EC90E1-CA82-4750-A810-5851A41D2D74}"/>
                </a:ext>
                <a:ext uri="{C183D7F6-B498-43B3-948B-1728B52AA6E4}">
                  <adec:decorative xmlns:adec="http://schemas.microsoft.com/office/drawing/2017/decorative" val="1"/>
                </a:ext>
              </a:extLst>
            </p:cNvPr>
            <p:cNvSpPr/>
            <p:nvPr/>
          </p:nvSpPr>
          <p:spPr bwMode="auto">
            <a:xfrm>
              <a:off x="431632" y="3578224"/>
              <a:ext cx="11341268" cy="283928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A0CE809-BE66-4FCB-BA5E-26C97766B134}"/>
                </a:ext>
              </a:extLst>
            </p:cNvPr>
            <p:cNvSpPr/>
            <p:nvPr/>
          </p:nvSpPr>
          <p:spPr>
            <a:xfrm>
              <a:off x="5075717" y="3724070"/>
              <a:ext cx="6556248" cy="692150"/>
            </a:xfrm>
            <a:prstGeom prst="rect">
              <a:avLst/>
            </a:prstGeom>
            <a:solidFill>
              <a:srgbClr val="243A5E"/>
            </a:solidFill>
            <a:ln w="19050">
              <a:solidFill>
                <a:srgbClr val="243A5E"/>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j-lt"/>
                </a:rPr>
                <a:t>Specifies which screen transition effect if any,</a:t>
              </a:r>
              <a:br>
                <a:rPr lang="en-US" sz="1800" dirty="0">
                  <a:latin typeface="+mj-lt"/>
                </a:rPr>
              </a:br>
              <a:r>
                <a:rPr lang="en-US" sz="1800" dirty="0">
                  <a:latin typeface="+mj-lt"/>
                </a:rPr>
                <a:t>should be used in the app to navigate to </a:t>
              </a:r>
            </a:p>
          </p:txBody>
        </p:sp>
        <p:cxnSp>
          <p:nvCxnSpPr>
            <p:cNvPr id="28" name="Straight Arrow Connector 27" descr="Arrow pointing towards the box labelled as &quot;Navigate(Screen2,ScreenTransition.Cover)">
              <a:extLst>
                <a:ext uri="{FF2B5EF4-FFF2-40B4-BE49-F238E27FC236}">
                  <a16:creationId xmlns:a16="http://schemas.microsoft.com/office/drawing/2014/main" id="{23C7A6F1-DD33-4771-9529-2919AE86E47F}"/>
                </a:ext>
              </a:extLst>
            </p:cNvPr>
            <p:cNvCxnSpPr>
              <a:cxnSpLocks/>
            </p:cNvCxnSpPr>
            <p:nvPr/>
          </p:nvCxnSpPr>
          <p:spPr>
            <a:xfrm>
              <a:off x="6974621" y="4416220"/>
              <a:ext cx="0" cy="343897"/>
            </a:xfrm>
            <a:prstGeom prst="straightConnector1">
              <a:avLst/>
            </a:prstGeom>
            <a:ln w="25400">
              <a:solidFill>
                <a:srgbClr val="243A5E"/>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B97F6E72-77BF-47AA-A677-7FFEE485EF03}"/>
                </a:ext>
              </a:extLst>
            </p:cNvPr>
            <p:cNvSpPr txBox="1">
              <a:spLocks/>
            </p:cNvSpPr>
            <p:nvPr/>
          </p:nvSpPr>
          <p:spPr>
            <a:xfrm>
              <a:off x="575616" y="4760117"/>
              <a:ext cx="11053301" cy="479478"/>
            </a:xfrm>
            <a:prstGeom prst="rect">
              <a:avLst/>
            </a:prstGeom>
            <a:solidFill>
              <a:schemeClr val="bg1">
                <a:lumMod val="95000"/>
              </a:schemeClr>
            </a:solidFill>
          </p:spPr>
          <p:txBody>
            <a:bodyPr wrap="square" lIns="137160" tIns="91440" rIns="137160" bIns="91440" anchor="ctr">
              <a:noAutofit/>
            </a:bodyPr>
            <a:lstStyle>
              <a:lvl1pPr marL="457200" indent="-457200" algn="l" defTabSz="457109" rtl="0" eaLnBrk="1" latinLnBrk="0" hangingPunct="1">
                <a:lnSpc>
                  <a:spcPct val="100000"/>
                </a:lnSpc>
                <a:spcBef>
                  <a:spcPts val="500"/>
                </a:spcBef>
                <a:buFont typeface="Arial" panose="020B0604020202020204" pitchFamily="34" charset="0"/>
                <a:buChar char="•"/>
                <a:defRPr sz="2800" b="0" i="0" kern="1200" spc="0">
                  <a:solidFill>
                    <a:srgbClr val="2F2F2F"/>
                  </a:solidFill>
                  <a:latin typeface="+mn-lt"/>
                  <a:ea typeface="+mn-ea"/>
                  <a:cs typeface="Segoe UI" panose="020B0502040204020203" pitchFamily="34" charset="0"/>
                </a:defRPr>
              </a:lvl1pPr>
              <a:lvl2pPr marL="342831" indent="-114277" algn="l" defTabSz="457109"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386" indent="-114277" algn="l" defTabSz="457109"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799940"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494"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solidFill>
                  <a:latin typeface="+mj-lt"/>
                </a:rPr>
                <a:t>Navigate(Screen2,</a:t>
              </a:r>
              <a:r>
                <a:rPr lang="en-US" sz="2000" dirty="0">
                  <a:solidFill>
                    <a:srgbClr val="243A5E"/>
                  </a:solidFill>
                  <a:latin typeface="+mj-lt"/>
                </a:rPr>
                <a:t>ScreenTransition.Cover</a:t>
              </a:r>
              <a:r>
                <a:rPr lang="en-US" sz="2000" dirty="0">
                  <a:solidFill>
                    <a:schemeClr val="tx1"/>
                  </a:solidFill>
                  <a:latin typeface="+mj-lt"/>
                </a:rPr>
                <a:t>)</a:t>
              </a:r>
            </a:p>
          </p:txBody>
        </p:sp>
        <p:sp>
          <p:nvSpPr>
            <p:cNvPr id="22" name="Rectangle 21">
              <a:extLst>
                <a:ext uri="{FF2B5EF4-FFF2-40B4-BE49-F238E27FC236}">
                  <a16:creationId xmlns:a16="http://schemas.microsoft.com/office/drawing/2014/main" id="{63D921AD-6429-4D20-8D2C-A46D2677F51F}"/>
                </a:ext>
              </a:extLst>
            </p:cNvPr>
            <p:cNvSpPr/>
            <p:nvPr/>
          </p:nvSpPr>
          <p:spPr>
            <a:xfrm>
              <a:off x="575616" y="5583493"/>
              <a:ext cx="6556248" cy="692150"/>
            </a:xfrm>
            <a:prstGeom prst="rect">
              <a:avLst/>
            </a:prstGeom>
            <a:solidFill>
              <a:schemeClr val="accent5"/>
            </a:solidFill>
            <a:ln w="19050">
              <a:solidFill>
                <a:schemeClr val="accent5"/>
              </a:solidFill>
              <a:headEnd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j-lt"/>
                </a:rPr>
                <a:t>Specifies which screen in the app to navigate to</a:t>
              </a:r>
            </a:p>
          </p:txBody>
        </p:sp>
        <p:cxnSp>
          <p:nvCxnSpPr>
            <p:cNvPr id="30" name="Straight Arrow Connector 29" descr="Arrow pointing towards the box labelled as &quot;Navigate(Screen2,ScreenTransition.Cover)">
              <a:extLst>
                <a:ext uri="{FF2B5EF4-FFF2-40B4-BE49-F238E27FC236}">
                  <a16:creationId xmlns:a16="http://schemas.microsoft.com/office/drawing/2014/main" id="{5F5DB340-5842-408D-854E-17D3E69D090E}"/>
                </a:ext>
              </a:extLst>
            </p:cNvPr>
            <p:cNvCxnSpPr>
              <a:cxnSpLocks/>
            </p:cNvCxnSpPr>
            <p:nvPr/>
          </p:nvCxnSpPr>
          <p:spPr>
            <a:xfrm flipV="1">
              <a:off x="4859580" y="5239595"/>
              <a:ext cx="0" cy="343898"/>
            </a:xfrm>
            <a:prstGeom prst="straightConnector1">
              <a:avLst/>
            </a:prstGeom>
            <a:ln w="254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87471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F0E81-8E47-4D98-BE78-FD84DCE38360}"/>
              </a:ext>
            </a:extLst>
          </p:cNvPr>
          <p:cNvSpPr>
            <a:spLocks noGrp="1"/>
          </p:cNvSpPr>
          <p:nvPr>
            <p:ph type="title"/>
          </p:nvPr>
        </p:nvSpPr>
        <p:spPr/>
        <p:txBody>
          <a:bodyPr/>
          <a:lstStyle/>
          <a:p>
            <a:r>
              <a:rPr lang="en-US" dirty="0"/>
              <a:t>Screen transitions</a:t>
            </a:r>
          </a:p>
        </p:txBody>
      </p:sp>
      <p:sp>
        <p:nvSpPr>
          <p:cNvPr id="31" name="Content Placeholder 30">
            <a:extLst>
              <a:ext uri="{FF2B5EF4-FFF2-40B4-BE49-F238E27FC236}">
                <a16:creationId xmlns:a16="http://schemas.microsoft.com/office/drawing/2014/main" id="{B76618EE-911A-42F9-A71B-A406845A48D6}"/>
              </a:ext>
            </a:extLst>
          </p:cNvPr>
          <p:cNvSpPr>
            <a:spLocks noGrp="1"/>
          </p:cNvSpPr>
          <p:nvPr>
            <p:ph sz="quarter" idx="10"/>
          </p:nvPr>
        </p:nvSpPr>
        <p:spPr>
          <a:xfrm>
            <a:off x="419100" y="1456897"/>
            <a:ext cx="11340811" cy="2231380"/>
          </a:xfrm>
        </p:spPr>
        <p:txBody>
          <a:bodyPr/>
          <a:lstStyle/>
          <a:p>
            <a:pPr>
              <a:spcBef>
                <a:spcPts val="600"/>
              </a:spcBef>
              <a:spcAft>
                <a:spcPts val="1200"/>
              </a:spcAft>
            </a:pPr>
            <a:r>
              <a:rPr lang="en-US" sz="2200" dirty="0" err="1"/>
              <a:t>ScreenTransition.Cover</a:t>
            </a:r>
            <a:r>
              <a:rPr lang="en-US" sz="2200" dirty="0"/>
              <a:t> – </a:t>
            </a:r>
            <a:r>
              <a:rPr lang="en-US" sz="2200" dirty="0">
                <a:latin typeface="+mn-lt"/>
              </a:rPr>
              <a:t>New screen slides into view, covering the current screen</a:t>
            </a:r>
          </a:p>
          <a:p>
            <a:pPr>
              <a:spcBef>
                <a:spcPts val="600"/>
              </a:spcBef>
              <a:spcAft>
                <a:spcPts val="1200"/>
              </a:spcAft>
            </a:pPr>
            <a:r>
              <a:rPr lang="en-US" sz="2200" dirty="0" err="1"/>
              <a:t>ScreenTransition.Fade</a:t>
            </a:r>
            <a:r>
              <a:rPr lang="en-US" sz="2200" dirty="0"/>
              <a:t> – </a:t>
            </a:r>
            <a:r>
              <a:rPr lang="en-US" sz="2200" dirty="0">
                <a:latin typeface="+mn-lt"/>
              </a:rPr>
              <a:t>Old screen fades away to reveal the new screen</a:t>
            </a:r>
          </a:p>
          <a:p>
            <a:pPr>
              <a:spcBef>
                <a:spcPts val="600"/>
              </a:spcBef>
              <a:spcAft>
                <a:spcPts val="1200"/>
              </a:spcAft>
            </a:pPr>
            <a:r>
              <a:rPr lang="en-US" sz="2200" dirty="0" err="1"/>
              <a:t>ScreenTransition.None</a:t>
            </a:r>
            <a:r>
              <a:rPr lang="en-US" sz="2200" dirty="0"/>
              <a:t> – </a:t>
            </a:r>
            <a:r>
              <a:rPr lang="en-US" sz="2200" dirty="0">
                <a:latin typeface="+mn-lt"/>
              </a:rPr>
              <a:t>Old screen is quickly replaced with the new screen</a:t>
            </a:r>
          </a:p>
          <a:p>
            <a:pPr>
              <a:spcBef>
                <a:spcPts val="600"/>
              </a:spcBef>
              <a:spcAft>
                <a:spcPts val="1200"/>
              </a:spcAft>
            </a:pPr>
            <a:r>
              <a:rPr lang="en-US" sz="2200" dirty="0" err="1"/>
              <a:t>ScreenTransition.UnCover</a:t>
            </a:r>
            <a:r>
              <a:rPr lang="en-US" sz="2200" dirty="0"/>
              <a:t> – </a:t>
            </a:r>
            <a:r>
              <a:rPr lang="en-US" sz="2200" dirty="0">
                <a:latin typeface="+mn-lt"/>
              </a:rPr>
              <a:t>Old screen slides out of view, uncovering the new screen</a:t>
            </a:r>
          </a:p>
        </p:txBody>
      </p:sp>
      <p:sp>
        <p:nvSpPr>
          <p:cNvPr id="19" name="Text Placeholder 18">
            <a:extLst>
              <a:ext uri="{FF2B5EF4-FFF2-40B4-BE49-F238E27FC236}">
                <a16:creationId xmlns:a16="http://schemas.microsoft.com/office/drawing/2014/main" id="{924470F7-0B25-4464-B5F6-6435D050FC0D}"/>
              </a:ext>
            </a:extLst>
          </p:cNvPr>
          <p:cNvSpPr>
            <a:spLocks noGrp="1"/>
          </p:cNvSpPr>
          <p:nvPr>
            <p:ph type="body" sz="quarter" idx="11"/>
          </p:nvPr>
        </p:nvSpPr>
        <p:spPr>
          <a:xfrm>
            <a:off x="418643" y="5674695"/>
            <a:ext cx="11341268" cy="738664"/>
          </a:xfrm>
        </p:spPr>
        <p:txBody>
          <a:bodyPr/>
          <a:lstStyle/>
          <a:p>
            <a:r>
              <a:rPr lang="en-US" sz="1800" dirty="0"/>
              <a:t>Note: </a:t>
            </a:r>
            <a:r>
              <a:rPr lang="en-US" sz="1800" dirty="0">
                <a:latin typeface="+mn-lt"/>
              </a:rPr>
              <a:t>The Back() function can be used to users back to the previous screen that they navigated from. </a:t>
            </a:r>
            <a:br>
              <a:rPr lang="en-US" sz="1800" dirty="0">
                <a:latin typeface="+mn-lt"/>
              </a:rPr>
            </a:br>
            <a:r>
              <a:rPr lang="en-US" sz="1800" dirty="0">
                <a:latin typeface="+mn-lt"/>
              </a:rPr>
              <a:t>This provides greater flexibility over the Navigate Function</a:t>
            </a:r>
          </a:p>
        </p:txBody>
      </p:sp>
    </p:spTree>
    <p:extLst>
      <p:ext uri="{BB962C8B-B14F-4D97-AF65-F5344CB8AC3E}">
        <p14:creationId xmlns:p14="http://schemas.microsoft.com/office/powerpoint/2010/main" val="1727066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E9B167-5075-43A4-92D0-67F9082B9C99}"/>
              </a:ext>
            </a:extLst>
          </p:cNvPr>
          <p:cNvSpPr>
            <a:spLocks noGrp="1"/>
          </p:cNvSpPr>
          <p:nvPr>
            <p:ph type="title"/>
          </p:nvPr>
        </p:nvSpPr>
        <p:spPr/>
        <p:txBody>
          <a:bodyPr/>
          <a:lstStyle/>
          <a:p>
            <a:r>
              <a:rPr lang="en-US" dirty="0"/>
              <a:t>Hidden screens</a:t>
            </a:r>
          </a:p>
        </p:txBody>
      </p:sp>
      <p:sp>
        <p:nvSpPr>
          <p:cNvPr id="2" name="Content Placeholder 1">
            <a:extLst>
              <a:ext uri="{FF2B5EF4-FFF2-40B4-BE49-F238E27FC236}">
                <a16:creationId xmlns:a16="http://schemas.microsoft.com/office/drawing/2014/main" id="{95257BDA-D6BD-4DBE-9C2E-B170FA6B6927}"/>
              </a:ext>
            </a:extLst>
          </p:cNvPr>
          <p:cNvSpPr>
            <a:spLocks noGrp="1"/>
          </p:cNvSpPr>
          <p:nvPr>
            <p:ph sz="quarter" idx="10"/>
          </p:nvPr>
        </p:nvSpPr>
        <p:spPr>
          <a:xfrm>
            <a:off x="419100" y="1456897"/>
            <a:ext cx="11340811" cy="2503249"/>
          </a:xfrm>
        </p:spPr>
        <p:txBody>
          <a:bodyPr/>
          <a:lstStyle/>
          <a:p>
            <a:pPr marL="0" marR="0" lvl="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Allows the creator of the app to add screens but not give users to access those screens</a:t>
            </a:r>
          </a:p>
          <a:p>
            <a:pPr marL="0" marR="0" lvl="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Accomplished by not creating any navigation for users to those screens</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Examples:</a:t>
            </a:r>
          </a:p>
          <a:p>
            <a:pPr marL="285750" marR="0" lvl="0" indent="-285750" algn="l" defTabSz="914367" rtl="0" eaLnBrk="1" fontAlgn="auto" latinLnBrk="0" hangingPunct="1">
              <a:lnSpc>
                <a:spcPct val="100000"/>
              </a:lnSpc>
              <a:spcBef>
                <a:spcPts val="400"/>
              </a:spcBef>
              <a:spcAft>
                <a:spcPts val="4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Documentation screen</a:t>
            </a:r>
          </a:p>
          <a:p>
            <a:pPr marL="285750" marR="0" lvl="0" indent="-285750" algn="l" defTabSz="914367" rtl="0" eaLnBrk="1" fontAlgn="auto" latinLnBrk="0" hangingPunct="1">
              <a:lnSpc>
                <a:spcPct val="100000"/>
              </a:lnSpc>
              <a:spcBef>
                <a:spcPts val="400"/>
              </a:spcBef>
              <a:spcAft>
                <a:spcPts val="4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Settings screen</a:t>
            </a:r>
          </a:p>
          <a:p>
            <a:pPr marL="285750" marR="0" lvl="0" indent="-285750" algn="l" defTabSz="914367" rtl="0" eaLnBrk="1" fontAlgn="auto" latinLnBrk="0" hangingPunct="1">
              <a:lnSpc>
                <a:spcPct val="100000"/>
              </a:lnSpc>
              <a:spcBef>
                <a:spcPts val="400"/>
              </a:spcBef>
              <a:spcAft>
                <a:spcPts val="4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Special permissions screen</a:t>
            </a:r>
            <a:endParaRPr kumimoji="0" lang="en-US" sz="1600" b="0" i="0" u="none" strike="noStrike" kern="1200" cap="none" spc="0" normalizeH="0" baseline="0" noProof="0" dirty="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9810976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0AFE41-4DA8-4FE7-B3AC-EC20C9AD550F}"/>
              </a:ext>
            </a:extLst>
          </p:cNvPr>
          <p:cNvSpPr>
            <a:spLocks noGrp="1"/>
          </p:cNvSpPr>
          <p:nvPr>
            <p:ph type="title"/>
          </p:nvPr>
        </p:nvSpPr>
        <p:spPr/>
        <p:txBody>
          <a:bodyPr/>
          <a:lstStyle/>
          <a:p>
            <a:r>
              <a:rPr lang="en-US" dirty="0"/>
              <a:t>Demo: Use Back and Navigate functions </a:t>
            </a:r>
          </a:p>
        </p:txBody>
      </p:sp>
      <p:sp>
        <p:nvSpPr>
          <p:cNvPr id="3" name="Text Placeholder 2">
            <a:extLst>
              <a:ext uri="{FF2B5EF4-FFF2-40B4-BE49-F238E27FC236}">
                <a16:creationId xmlns:a16="http://schemas.microsoft.com/office/drawing/2014/main" id="{AFEE04E7-0F11-4FDD-AEC7-8B12ADF3AD7A}"/>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10100334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Use Navigate functions </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477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6A8E85-59E9-41F8-A2B4-B2EE32AB8C39}"/>
              </a:ext>
            </a:extLst>
          </p:cNvPr>
          <p:cNvSpPr>
            <a:spLocks noGrp="1"/>
          </p:cNvSpPr>
          <p:nvPr>
            <p:ph type="title"/>
          </p:nvPr>
        </p:nvSpPr>
        <p:spPr/>
        <p:txBody>
          <a:bodyPr/>
          <a:lstStyle/>
          <a:p>
            <a:r>
              <a:rPr lang="en-US" dirty="0"/>
              <a:t>How to build the UI in a canvas app in Power Apps</a:t>
            </a:r>
          </a:p>
        </p:txBody>
      </p:sp>
      <p:pic>
        <p:nvPicPr>
          <p:cNvPr id="9" name="Picture Placeholder 8" descr="Icon of a device or computer network">
            <a:extLst>
              <a:ext uri="{FF2B5EF4-FFF2-40B4-BE49-F238E27FC236}">
                <a16:creationId xmlns:a16="http://schemas.microsoft.com/office/drawing/2014/main" id="{AAF13D81-19A6-44A1-B9A1-5093B74A6825}"/>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t="839" b="839"/>
          <a:stretch/>
        </p:blipFill>
        <p:spPr>
          <a:xfrm>
            <a:off x="10098361" y="2777952"/>
            <a:ext cx="1281254" cy="1281436"/>
          </a:xfrm>
        </p:spPr>
      </p:pic>
    </p:spTree>
    <p:extLst>
      <p:ext uri="{BB962C8B-B14F-4D97-AF65-F5344CB8AC3E}">
        <p14:creationId xmlns:p14="http://schemas.microsoft.com/office/powerpoint/2010/main" val="25270679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C9019D-6342-4113-8AEC-A1B8EA66E03D}"/>
              </a:ext>
            </a:extLst>
          </p:cNvPr>
          <p:cNvSpPr>
            <a:spLocks noGrp="1"/>
          </p:cNvSpPr>
          <p:nvPr>
            <p:ph type="title"/>
          </p:nvPr>
        </p:nvSpPr>
        <p:spPr/>
        <p:txBody>
          <a:bodyPr/>
          <a:lstStyle/>
          <a:p>
            <a:r>
              <a:rPr lang="en-US" dirty="0"/>
              <a:t>Use themes to quickly change the appearance of your app</a:t>
            </a:r>
          </a:p>
        </p:txBody>
      </p:sp>
      <p:sp>
        <p:nvSpPr>
          <p:cNvPr id="11" name="Text Placeholder 10">
            <a:extLst>
              <a:ext uri="{FF2B5EF4-FFF2-40B4-BE49-F238E27FC236}">
                <a16:creationId xmlns:a16="http://schemas.microsoft.com/office/drawing/2014/main" id="{AFAC8BA5-7750-4B2C-A7F7-E11CA1656985}"/>
              </a:ext>
            </a:extLst>
          </p:cNvPr>
          <p:cNvSpPr>
            <a:spLocks noGrp="1"/>
          </p:cNvSpPr>
          <p:nvPr>
            <p:ph type="body" sz="quarter" idx="42"/>
          </p:nvPr>
        </p:nvSpPr>
        <p:spPr/>
        <p:txBody>
          <a:bodyPr/>
          <a:lstStyle/>
          <a:p>
            <a:r>
              <a:rPr lang="en-US" sz="2400" dirty="0"/>
              <a:t>A quick and easy way to change the colors in your app is to apply a theme</a:t>
            </a:r>
          </a:p>
        </p:txBody>
      </p:sp>
      <p:pic>
        <p:nvPicPr>
          <p:cNvPr id="7" name="Picture Placeholder 6" descr="Screenshot of PowerApps window where the Themes tab is opened to different options">
            <a:extLst>
              <a:ext uri="{FF2B5EF4-FFF2-40B4-BE49-F238E27FC236}">
                <a16:creationId xmlns:a16="http://schemas.microsoft.com/office/drawing/2014/main" id="{8ABB02F2-E0AD-4558-97D2-E6F76A9D5EC3}"/>
              </a:ext>
            </a:extLst>
          </p:cNvPr>
          <p:cNvPicPr>
            <a:picLocks noGrp="1" noChangeAspect="1"/>
          </p:cNvPicPr>
          <p:nvPr>
            <p:ph type="pic" sz="quarter" idx="15"/>
          </p:nvPr>
        </p:nvPicPr>
        <p:blipFill rotWithShape="1">
          <a:blip r:embed="rId3"/>
          <a:srcRect l="-74524" t="-110" r="-74524" b="-110"/>
          <a:stretch/>
        </p:blipFill>
        <p:spPr>
          <a:xfrm>
            <a:off x="554986" y="2594019"/>
            <a:ext cx="11082024" cy="3667868"/>
          </a:xfrm>
          <a:solidFill>
            <a:schemeClr val="bg1"/>
          </a:solidFill>
        </p:spPr>
      </p:pic>
    </p:spTree>
    <p:extLst>
      <p:ext uri="{BB962C8B-B14F-4D97-AF65-F5344CB8AC3E}">
        <p14:creationId xmlns:p14="http://schemas.microsoft.com/office/powerpoint/2010/main" val="15204053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EB15BB-2137-430E-B528-B9D9C222C99B}"/>
              </a:ext>
            </a:extLst>
          </p:cNvPr>
          <p:cNvSpPr>
            <a:spLocks noGrp="1"/>
          </p:cNvSpPr>
          <p:nvPr>
            <p:ph type="title"/>
          </p:nvPr>
        </p:nvSpPr>
        <p:spPr/>
        <p:txBody>
          <a:bodyPr/>
          <a:lstStyle/>
          <a:p>
            <a:r>
              <a:rPr lang="en-US" dirty="0"/>
              <a:t>Branding a control</a:t>
            </a:r>
          </a:p>
        </p:txBody>
      </p:sp>
      <p:sp>
        <p:nvSpPr>
          <p:cNvPr id="2" name="Content Placeholder 1">
            <a:extLst>
              <a:ext uri="{FF2B5EF4-FFF2-40B4-BE49-F238E27FC236}">
                <a16:creationId xmlns:a16="http://schemas.microsoft.com/office/drawing/2014/main" id="{732D67B5-7A98-461F-A6E7-1D4B9455B421}"/>
              </a:ext>
            </a:extLst>
          </p:cNvPr>
          <p:cNvSpPr>
            <a:spLocks noGrp="1"/>
          </p:cNvSpPr>
          <p:nvPr>
            <p:ph sz="quarter" idx="10"/>
          </p:nvPr>
        </p:nvSpPr>
        <p:spPr>
          <a:xfrm>
            <a:off x="419100" y="1456897"/>
            <a:ext cx="11340811" cy="3724096"/>
          </a:xfrm>
        </p:spPr>
        <p:txBody>
          <a:bodyPr/>
          <a:lstStyle/>
          <a:p>
            <a:pPr marL="0" marR="0" lvl="0" indent="0" algn="l" defTabSz="914367" rtl="0" eaLnBrk="1" fontAlgn="auto" latinLnBrk="0" hangingPunct="1">
              <a:lnSpc>
                <a:spcPct val="100000"/>
              </a:lnSpc>
              <a:spcBef>
                <a:spcPts val="0"/>
              </a:spcBef>
              <a:spcAft>
                <a:spcPts val="18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By adjusting a few of the Control properties, like Fill, Hover, and Border you can completely change how the control looks </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Example: Button Control:</a:t>
            </a: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Semibold"/>
                <a:ea typeface="+mn-ea"/>
                <a:cs typeface="+mn-cs"/>
              </a:rPr>
              <a:t>Typical Properties: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BorderColor</a:t>
            </a:r>
            <a:r>
              <a:rPr kumimoji="0" lang="en-US" sz="2000" b="0" i="0" u="none" strike="noStrike" kern="1200" cap="none" spc="0" normalizeH="0" baseline="0" noProof="0" dirty="0">
                <a:ln>
                  <a:noFill/>
                </a:ln>
                <a:solidFill>
                  <a:srgbClr val="191919"/>
                </a:solidFill>
                <a:effectLst/>
                <a:uLnTx/>
                <a:uFillTx/>
                <a:latin typeface="Segoe UI"/>
                <a:ea typeface="+mn-ea"/>
                <a:cs typeface="+mn-cs"/>
              </a:rPr>
              <a:t>,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BorderStyle</a:t>
            </a:r>
            <a:r>
              <a:rPr kumimoji="0" lang="en-US" sz="2000" b="0" i="0" u="none" strike="noStrike" kern="1200" cap="none" spc="0" normalizeH="0" baseline="0" noProof="0" dirty="0">
                <a:ln>
                  <a:noFill/>
                </a:ln>
                <a:solidFill>
                  <a:srgbClr val="191919"/>
                </a:solidFill>
                <a:effectLst/>
                <a:uLnTx/>
                <a:uFillTx/>
                <a:latin typeface="Segoe UI"/>
                <a:ea typeface="+mn-ea"/>
                <a:cs typeface="+mn-cs"/>
              </a:rPr>
              <a:t>, Color, and Fill</a:t>
            </a: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Semibold"/>
                <a:ea typeface="+mn-ea"/>
                <a:cs typeface="+mn-cs"/>
              </a:rPr>
              <a:t>Disabled Properties: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DisabledColor</a:t>
            </a:r>
            <a:r>
              <a:rPr kumimoji="0" lang="en-US" sz="2000" b="0" i="0" u="none" strike="noStrike" kern="1200" cap="none" spc="0" normalizeH="0" baseline="0" noProof="0" dirty="0">
                <a:ln>
                  <a:noFill/>
                </a:ln>
                <a:solidFill>
                  <a:srgbClr val="191919"/>
                </a:solidFill>
                <a:effectLst/>
                <a:uLnTx/>
                <a:uFillTx/>
                <a:latin typeface="Segoe UI"/>
                <a:ea typeface="+mn-ea"/>
                <a:cs typeface="+mn-cs"/>
              </a:rPr>
              <a:t>,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DisabledFill</a:t>
            </a:r>
            <a:endParaRPr kumimoji="0" lang="en-US" sz="2000" b="0" i="0" u="none" strike="noStrike" kern="1200" cap="none" spc="0" normalizeH="0" baseline="0" noProof="0" dirty="0">
              <a:ln>
                <a:noFill/>
              </a:ln>
              <a:solidFill>
                <a:srgbClr val="191919"/>
              </a:solidFill>
              <a:effectLst/>
              <a:uLnTx/>
              <a:uFillTx/>
              <a:latin typeface="Segoe UI"/>
              <a:ea typeface="+mn-ea"/>
              <a:cs typeface="+mn-cs"/>
            </a:endParaRP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Semibold"/>
                <a:ea typeface="+mn-ea"/>
                <a:cs typeface="+mn-cs"/>
              </a:rPr>
              <a:t>Hover Properties: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HoverColor</a:t>
            </a:r>
            <a:r>
              <a:rPr kumimoji="0" lang="en-US" sz="2000" b="0" i="0" u="none" strike="noStrike" kern="1200" cap="none" spc="0" normalizeH="0" baseline="0" noProof="0" dirty="0">
                <a:ln>
                  <a:noFill/>
                </a:ln>
                <a:solidFill>
                  <a:srgbClr val="191919"/>
                </a:solidFill>
                <a:effectLst/>
                <a:uLnTx/>
                <a:uFillTx/>
                <a:latin typeface="Segoe UI"/>
                <a:ea typeface="+mn-ea"/>
                <a:cs typeface="+mn-cs"/>
              </a:rPr>
              <a:t>,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HoveFill</a:t>
            </a:r>
            <a:endParaRPr kumimoji="0" lang="en-US" sz="2000" b="0" i="0" u="none" strike="noStrike" kern="1200" cap="none" spc="0" normalizeH="0" baseline="0" noProof="0" dirty="0">
              <a:ln>
                <a:noFill/>
              </a:ln>
              <a:solidFill>
                <a:srgbClr val="191919"/>
              </a:solidFill>
              <a:effectLst/>
              <a:uLnTx/>
              <a:uFillTx/>
              <a:latin typeface="Segoe UI"/>
              <a:ea typeface="+mn-ea"/>
              <a:cs typeface="+mn-cs"/>
            </a:endParaRPr>
          </a:p>
          <a:p>
            <a:pPr marL="0" marR="0" lvl="0" indent="0" algn="l" defTabSz="914367" rtl="0" eaLnBrk="1" fontAlgn="auto" latinLnBrk="0" hangingPunct="1">
              <a:lnSpc>
                <a:spcPct val="100000"/>
              </a:lnSpc>
              <a:spcBef>
                <a:spcPts val="1800"/>
              </a:spcBef>
              <a:spcAft>
                <a:spcPts val="12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These are just some of the properties you can modify, and each control will have different properties available</a:t>
            </a:r>
          </a:p>
        </p:txBody>
      </p:sp>
    </p:spTree>
    <p:extLst>
      <p:ext uri="{BB962C8B-B14F-4D97-AF65-F5344CB8AC3E}">
        <p14:creationId xmlns:p14="http://schemas.microsoft.com/office/powerpoint/2010/main" val="39591890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79422-992E-461B-B36C-54DA36D74030}"/>
              </a:ext>
            </a:extLst>
          </p:cNvPr>
          <p:cNvSpPr>
            <a:spLocks noGrp="1"/>
          </p:cNvSpPr>
          <p:nvPr>
            <p:ph type="title"/>
          </p:nvPr>
        </p:nvSpPr>
        <p:spPr/>
        <p:txBody>
          <a:bodyPr/>
          <a:lstStyle/>
          <a:p>
            <a:r>
              <a:rPr lang="en-US" dirty="0"/>
              <a:t>Get started with Power Apps</a:t>
            </a:r>
          </a:p>
        </p:txBody>
      </p:sp>
      <p:pic>
        <p:nvPicPr>
          <p:cNvPr id="6" name="Picture Placeholder 5" descr="A picture containing plate, clock, drawing&#10;&#10;Description automatically generated">
            <a:extLst>
              <a:ext uri="{FF2B5EF4-FFF2-40B4-BE49-F238E27FC236}">
                <a16:creationId xmlns:a16="http://schemas.microsoft.com/office/drawing/2014/main" id="{8A25F42B-CDB7-42B0-8292-D4A42F96ED50}"/>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230667129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F41BD2-7201-4E30-8952-1DC32C2B8128}"/>
              </a:ext>
            </a:extLst>
          </p:cNvPr>
          <p:cNvSpPr>
            <a:spLocks noGrp="1"/>
          </p:cNvSpPr>
          <p:nvPr>
            <p:ph type="title"/>
          </p:nvPr>
        </p:nvSpPr>
        <p:spPr/>
        <p:txBody>
          <a:bodyPr/>
          <a:lstStyle/>
          <a:p>
            <a:r>
              <a:rPr lang="en-US" dirty="0"/>
              <a:t>Some color settings are only controlled by the theme</a:t>
            </a:r>
          </a:p>
        </p:txBody>
      </p:sp>
      <p:sp>
        <p:nvSpPr>
          <p:cNvPr id="7" name="Text Placeholder 6">
            <a:extLst>
              <a:ext uri="{FF2B5EF4-FFF2-40B4-BE49-F238E27FC236}">
                <a16:creationId xmlns:a16="http://schemas.microsoft.com/office/drawing/2014/main" id="{638BC0D1-3132-4314-94A1-12F31F2B96DF}"/>
              </a:ext>
            </a:extLst>
          </p:cNvPr>
          <p:cNvSpPr>
            <a:spLocks noGrp="1"/>
          </p:cNvSpPr>
          <p:nvPr>
            <p:ph type="body" sz="quarter" idx="42"/>
          </p:nvPr>
        </p:nvSpPr>
        <p:spPr/>
        <p:txBody>
          <a:bodyPr/>
          <a:lstStyle/>
          <a:p>
            <a:r>
              <a:rPr lang="en-US" dirty="0"/>
              <a:t>There are certain aspects of controls that cannot be altered and are specific to the theme that you select</a:t>
            </a:r>
          </a:p>
        </p:txBody>
      </p:sp>
      <p:pic>
        <p:nvPicPr>
          <p:cNvPr id="13" name="New picture" descr="February 8th 2019 calendar screenshot">
            <a:extLst>
              <a:ext uri="{FF2B5EF4-FFF2-40B4-BE49-F238E27FC236}">
                <a16:creationId xmlns:a16="http://schemas.microsoft.com/office/drawing/2014/main" id="{22156E62-EA99-4E95-A1B8-3B422296AF84}"/>
              </a:ext>
            </a:extLst>
          </p:cNvPr>
          <p:cNvPicPr/>
          <p:nvPr/>
        </p:nvPicPr>
        <p:blipFill rotWithShape="1">
          <a:blip r:embed="rId3"/>
          <a:srcRect l="16347" t="10106" r="15644" b="6099"/>
          <a:stretch/>
        </p:blipFill>
        <p:spPr>
          <a:xfrm>
            <a:off x="7648575" y="1636712"/>
            <a:ext cx="2805134" cy="4611688"/>
          </a:xfrm>
          <a:prstGeom prst="rect">
            <a:avLst/>
          </a:prstGeom>
          <a:ln>
            <a:solidFill>
              <a:schemeClr val="bg2"/>
            </a:solidFill>
          </a:ln>
        </p:spPr>
      </p:pic>
    </p:spTree>
    <p:extLst>
      <p:ext uri="{BB962C8B-B14F-4D97-AF65-F5344CB8AC3E}">
        <p14:creationId xmlns:p14="http://schemas.microsoft.com/office/powerpoint/2010/main" val="15477667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B4FA86-DF55-4F3E-9350-9819AC8AE54C}"/>
              </a:ext>
            </a:extLst>
          </p:cNvPr>
          <p:cNvSpPr>
            <a:spLocks noGrp="1"/>
          </p:cNvSpPr>
          <p:nvPr>
            <p:ph type="title"/>
          </p:nvPr>
        </p:nvSpPr>
        <p:spPr/>
        <p:txBody>
          <a:bodyPr/>
          <a:lstStyle/>
          <a:p>
            <a:r>
              <a:rPr lang="en-US" dirty="0"/>
              <a:t>Icons</a:t>
            </a:r>
          </a:p>
        </p:txBody>
      </p:sp>
      <p:sp>
        <p:nvSpPr>
          <p:cNvPr id="9" name="Text Placeholder 8">
            <a:extLst>
              <a:ext uri="{FF2B5EF4-FFF2-40B4-BE49-F238E27FC236}">
                <a16:creationId xmlns:a16="http://schemas.microsoft.com/office/drawing/2014/main" id="{7AE9F637-6B64-48BE-8409-839EFDB23A14}"/>
              </a:ext>
            </a:extLst>
          </p:cNvPr>
          <p:cNvSpPr>
            <a:spLocks noGrp="1"/>
          </p:cNvSpPr>
          <p:nvPr>
            <p:ph type="body" sz="quarter" idx="42"/>
          </p:nvPr>
        </p:nvSpPr>
        <p:spPr/>
        <p:txBody>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Semibold"/>
                <a:ea typeface="+mn-ea"/>
                <a:cs typeface="+mn-cs"/>
              </a:rPr>
              <a:t>Icons include: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Arrows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Geometric shapes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Actions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Symbol </a:t>
            </a:r>
          </a:p>
        </p:txBody>
      </p:sp>
      <p:pic>
        <p:nvPicPr>
          <p:cNvPr id="12" name="Picture Placeholder 11" descr="Screenshot of a PowerApps window where the Icons tab is drill down to view the different Icon controls">
            <a:extLst>
              <a:ext uri="{FF2B5EF4-FFF2-40B4-BE49-F238E27FC236}">
                <a16:creationId xmlns:a16="http://schemas.microsoft.com/office/drawing/2014/main" id="{1FCB548A-65B6-4B70-AEA6-4DDC80D22596}"/>
              </a:ext>
            </a:extLst>
          </p:cNvPr>
          <p:cNvPicPr>
            <a:picLocks noGrp="1" noChangeAspect="1"/>
          </p:cNvPicPr>
          <p:nvPr>
            <p:ph type="pic" sz="quarter" idx="15"/>
          </p:nvPr>
        </p:nvPicPr>
        <p:blipFill>
          <a:blip r:embed="rId3"/>
          <a:srcRect t="42" b="42"/>
          <a:stretch>
            <a:fillRect/>
          </a:stretch>
        </p:blipFill>
        <p:spPr/>
      </p:pic>
      <p:sp>
        <p:nvSpPr>
          <p:cNvPr id="7" name="Text Placeholder 6">
            <a:extLst>
              <a:ext uri="{FF2B5EF4-FFF2-40B4-BE49-F238E27FC236}">
                <a16:creationId xmlns:a16="http://schemas.microsoft.com/office/drawing/2014/main" id="{A80B6EEA-7F81-4785-ACDA-7B806A8094F0}"/>
              </a:ext>
            </a:extLst>
          </p:cNvPr>
          <p:cNvSpPr>
            <a:spLocks noGrp="1"/>
          </p:cNvSpPr>
          <p:nvPr>
            <p:ph type="body" sz="quarter" idx="10"/>
          </p:nvPr>
        </p:nvSpPr>
        <p:spPr/>
        <p:txBody>
          <a:bodyPr/>
          <a:lstStyle/>
          <a:p>
            <a:pPr lvl="0"/>
            <a:r>
              <a:rPr lang="en-US" dirty="0"/>
              <a:t>Shapes and Icon controls are an easy way to enhance the user experience of your app. They include properties like other controls</a:t>
            </a:r>
          </a:p>
        </p:txBody>
      </p:sp>
    </p:spTree>
    <p:extLst>
      <p:ext uri="{BB962C8B-B14F-4D97-AF65-F5344CB8AC3E}">
        <p14:creationId xmlns:p14="http://schemas.microsoft.com/office/powerpoint/2010/main" val="33977546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CC7D74-C36D-4FDD-B43A-92ED6F5C457F}"/>
              </a:ext>
            </a:extLst>
          </p:cNvPr>
          <p:cNvSpPr>
            <a:spLocks noGrp="1"/>
          </p:cNvSpPr>
          <p:nvPr>
            <p:ph type="title"/>
          </p:nvPr>
        </p:nvSpPr>
        <p:spPr/>
        <p:txBody>
          <a:bodyPr/>
          <a:lstStyle/>
          <a:p>
            <a:r>
              <a:rPr lang="en-US" dirty="0"/>
              <a:t>Images</a:t>
            </a:r>
          </a:p>
        </p:txBody>
      </p:sp>
      <p:sp>
        <p:nvSpPr>
          <p:cNvPr id="6" name="Text Placeholder 5">
            <a:extLst>
              <a:ext uri="{FF2B5EF4-FFF2-40B4-BE49-F238E27FC236}">
                <a16:creationId xmlns:a16="http://schemas.microsoft.com/office/drawing/2014/main" id="{EC7BEBA7-31B0-4745-8C0E-157C3E96E3BC}"/>
              </a:ext>
            </a:extLst>
          </p:cNvPr>
          <p:cNvSpPr>
            <a:spLocks noGrp="1"/>
          </p:cNvSpPr>
          <p:nvPr>
            <p:ph type="body" sz="quarter" idx="13"/>
          </p:nvPr>
        </p:nvSpPr>
        <p:spPr/>
        <p:txBody>
          <a:bodyPr/>
          <a:lstStyle/>
          <a:p>
            <a:r>
              <a:rPr lang="en-US" dirty="0"/>
              <a:t>The Image control is a control that shows an image:</a:t>
            </a:r>
          </a:p>
        </p:txBody>
      </p:sp>
      <p:sp>
        <p:nvSpPr>
          <p:cNvPr id="2" name="Content Placeholder 1">
            <a:extLst>
              <a:ext uri="{FF2B5EF4-FFF2-40B4-BE49-F238E27FC236}">
                <a16:creationId xmlns:a16="http://schemas.microsoft.com/office/drawing/2014/main" id="{F536800F-A546-462D-BC44-072F95189DAE}"/>
              </a:ext>
            </a:extLst>
          </p:cNvPr>
          <p:cNvSpPr>
            <a:spLocks noGrp="1"/>
          </p:cNvSpPr>
          <p:nvPr>
            <p:ph sz="quarter" idx="10"/>
          </p:nvPr>
        </p:nvSpPr>
        <p:spPr>
          <a:xfrm>
            <a:off x="418644" y="1710391"/>
            <a:ext cx="3659644" cy="2385359"/>
          </a:xfrm>
        </p:spPr>
        <p: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b="0" i="0" u="none" strike="noStrike" kern="1200" cap="none" spc="0" normalizeH="0" baseline="0" noProof="0" dirty="0">
                <a:ln>
                  <a:noFill/>
                </a:ln>
                <a:solidFill>
                  <a:srgbClr val="191919"/>
                </a:solidFill>
                <a:effectLst/>
                <a:uLnTx/>
                <a:uFillTx/>
                <a:latin typeface="Segoe UI Semibold"/>
                <a:ea typeface="+mn-ea"/>
                <a:cs typeface="+mn-cs"/>
              </a:rPr>
              <a:t>Image:</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The name of the image that appears in an image, audio, or microphone control</a:t>
            </a:r>
          </a:p>
        </p:txBody>
      </p:sp>
      <p:sp>
        <p:nvSpPr>
          <p:cNvPr id="3" name="Content Placeholder 2">
            <a:extLst>
              <a:ext uri="{FF2B5EF4-FFF2-40B4-BE49-F238E27FC236}">
                <a16:creationId xmlns:a16="http://schemas.microsoft.com/office/drawing/2014/main" id="{16C81ACA-33D3-4CD9-AC0F-72A19FFB84AE}"/>
              </a:ext>
            </a:extLst>
          </p:cNvPr>
          <p:cNvSpPr>
            <a:spLocks noGrp="1"/>
          </p:cNvSpPr>
          <p:nvPr>
            <p:ph sz="quarter" idx="11"/>
          </p:nvPr>
        </p:nvSpPr>
        <p:spPr>
          <a:xfrm>
            <a:off x="4297363" y="1710391"/>
            <a:ext cx="3613150" cy="2385359"/>
          </a:xfrm>
        </p:spPr>
        <p: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b="0" i="0" u="none" strike="noStrike" kern="1200" cap="none" spc="0" normalizeH="0" baseline="0" noProof="0" dirty="0">
                <a:ln>
                  <a:noFill/>
                </a:ln>
                <a:solidFill>
                  <a:srgbClr val="191919"/>
                </a:solidFill>
                <a:effectLst/>
                <a:uLnTx/>
                <a:uFillTx/>
                <a:latin typeface="Segoe UI Semibold"/>
                <a:ea typeface="+mn-ea"/>
                <a:cs typeface="+mn-cs"/>
              </a:rPr>
              <a:t>Image Position:</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The position (Fill, Fit, Stretch, Tile, or Center) of the image in a screen or a control if it isn’t the same size as the image</a:t>
            </a:r>
          </a:p>
        </p:txBody>
      </p:sp>
      <p:sp>
        <p:nvSpPr>
          <p:cNvPr id="4" name="Content Placeholder 3">
            <a:extLst>
              <a:ext uri="{FF2B5EF4-FFF2-40B4-BE49-F238E27FC236}">
                <a16:creationId xmlns:a16="http://schemas.microsoft.com/office/drawing/2014/main" id="{00C9D0CD-1773-42FE-896F-240895EB03CF}"/>
              </a:ext>
            </a:extLst>
          </p:cNvPr>
          <p:cNvSpPr>
            <a:spLocks noGrp="1"/>
          </p:cNvSpPr>
          <p:nvPr>
            <p:ph sz="quarter" idx="12"/>
          </p:nvPr>
        </p:nvSpPr>
        <p:spPr>
          <a:xfrm>
            <a:off x="8156747" y="1710391"/>
            <a:ext cx="3613150" cy="2385359"/>
          </a:xfrm>
        </p:spPr>
        <p: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b="0" i="0" u="none" strike="noStrike" kern="1200" cap="none" spc="0" normalizeH="0" baseline="0" noProof="0" dirty="0">
                <a:ln>
                  <a:noFill/>
                </a:ln>
                <a:solidFill>
                  <a:srgbClr val="191919"/>
                </a:solidFill>
                <a:effectLst/>
                <a:uLnTx/>
                <a:uFillTx/>
                <a:latin typeface="Segoe UI Semibold"/>
                <a:ea typeface="+mn-ea"/>
                <a:cs typeface="+mn-cs"/>
              </a:rPr>
              <a:t>Transparency:</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The degree to which the controls behind an image remain visible</a:t>
            </a:r>
          </a:p>
        </p:txBody>
      </p:sp>
    </p:spTree>
    <p:extLst>
      <p:ext uri="{BB962C8B-B14F-4D97-AF65-F5344CB8AC3E}">
        <p14:creationId xmlns:p14="http://schemas.microsoft.com/office/powerpoint/2010/main" val="12694929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984491-95A8-44FA-8F79-FAD55B6C7DF2}"/>
              </a:ext>
            </a:extLst>
          </p:cNvPr>
          <p:cNvSpPr>
            <a:spLocks noGrp="1"/>
          </p:cNvSpPr>
          <p:nvPr>
            <p:ph type="title"/>
          </p:nvPr>
        </p:nvSpPr>
        <p:spPr/>
        <p:txBody>
          <a:bodyPr/>
          <a:lstStyle/>
          <a:p>
            <a:r>
              <a:rPr lang="en-US" dirty="0"/>
              <a:t>Personalization</a:t>
            </a:r>
          </a:p>
        </p:txBody>
      </p:sp>
      <p:sp>
        <p:nvSpPr>
          <p:cNvPr id="10" name="Text Placeholder 9">
            <a:extLst>
              <a:ext uri="{FF2B5EF4-FFF2-40B4-BE49-F238E27FC236}">
                <a16:creationId xmlns:a16="http://schemas.microsoft.com/office/drawing/2014/main" id="{CB7BF325-4C4A-46AA-B587-A84D41F0E00E}"/>
              </a:ext>
            </a:extLst>
          </p:cNvPr>
          <p:cNvSpPr>
            <a:spLocks noGrp="1"/>
          </p:cNvSpPr>
          <p:nvPr>
            <p:ph type="body" sz="quarter" idx="10"/>
          </p:nvPr>
        </p:nvSpPr>
        <p:spPr/>
        <p:txBody>
          <a:bodyPr/>
          <a:lstStyle/>
          <a:p>
            <a:r>
              <a:rPr lang="en-US" dirty="0"/>
              <a:t>User() function returns a row of information about the current user</a:t>
            </a:r>
          </a:p>
        </p:txBody>
      </p:sp>
      <p:graphicFrame>
        <p:nvGraphicFramePr>
          <p:cNvPr id="14" name="Table 7">
            <a:extLst>
              <a:ext uri="{FF2B5EF4-FFF2-40B4-BE49-F238E27FC236}">
                <a16:creationId xmlns:a16="http://schemas.microsoft.com/office/drawing/2014/main" id="{2B1502D7-E968-474B-919B-EDABC5217535}"/>
              </a:ext>
            </a:extLst>
          </p:cNvPr>
          <p:cNvGraphicFramePr>
            <a:graphicFrameLocks noGrp="1"/>
          </p:cNvGraphicFramePr>
          <p:nvPr/>
        </p:nvGraphicFramePr>
        <p:xfrm>
          <a:off x="418643" y="2159000"/>
          <a:ext cx="8735190" cy="2747304"/>
        </p:xfrm>
        <a:graphic>
          <a:graphicData uri="http://schemas.openxmlformats.org/drawingml/2006/table">
            <a:tbl>
              <a:tblPr firstRow="1" bandRow="1">
                <a:tableStyleId>{2D5ABB26-0587-4C30-8999-92F81FD0307C}</a:tableStyleId>
              </a:tblPr>
              <a:tblGrid>
                <a:gridCol w="1957216">
                  <a:extLst>
                    <a:ext uri="{9D8B030D-6E8A-4147-A177-3AD203B41FA5}">
                      <a16:colId xmlns:a16="http://schemas.microsoft.com/office/drawing/2014/main" val="1286411725"/>
                    </a:ext>
                  </a:extLst>
                </a:gridCol>
                <a:gridCol w="6777974">
                  <a:extLst>
                    <a:ext uri="{9D8B030D-6E8A-4147-A177-3AD203B41FA5}">
                      <a16:colId xmlns:a16="http://schemas.microsoft.com/office/drawing/2014/main" val="593494122"/>
                    </a:ext>
                  </a:extLst>
                </a:gridCol>
              </a:tblGrid>
              <a:tr h="497085">
                <a:tc>
                  <a:txBody>
                    <a:bodyPr/>
                    <a:lstStyle/>
                    <a:p>
                      <a:r>
                        <a:rPr lang="en-US" sz="2400" dirty="0">
                          <a:solidFill>
                            <a:schemeClr val="bg1"/>
                          </a:solidFill>
                          <a:latin typeface="+mj-lt"/>
                        </a:rPr>
                        <a:t>Property</a:t>
                      </a:r>
                    </a:p>
                  </a:txBody>
                  <a:tcPr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r>
                        <a:rPr lang="en-US" sz="2400" dirty="0">
                          <a:solidFill>
                            <a:schemeClr val="bg1"/>
                          </a:solidFill>
                          <a:latin typeface="+mj-lt"/>
                        </a:rPr>
                        <a:t>Description</a:t>
                      </a:r>
                    </a:p>
                  </a:txBody>
                  <a:tcPr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2671038501"/>
                  </a:ext>
                </a:extLst>
              </a:tr>
              <a:tr h="703092">
                <a:tc>
                  <a:txBody>
                    <a:bodyPr/>
                    <a:lstStyle/>
                    <a:p>
                      <a:r>
                        <a:rPr lang="en-US" sz="2000" dirty="0">
                          <a:solidFill>
                            <a:srgbClr val="000000"/>
                          </a:solidFill>
                        </a:rPr>
                        <a:t>User().Email</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2000" dirty="0">
                          <a:solidFill>
                            <a:srgbClr val="000000"/>
                          </a:solidFill>
                        </a:rPr>
                        <a:t>Email address of the current user</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4297705"/>
                  </a:ext>
                </a:extLst>
              </a:tr>
              <a:tr h="703092">
                <a:tc>
                  <a:txBody>
                    <a:bodyPr/>
                    <a:lstStyle/>
                    <a:p>
                      <a:r>
                        <a:rPr lang="en-US" sz="2000" dirty="0" err="1">
                          <a:solidFill>
                            <a:srgbClr val="000000"/>
                          </a:solidFill>
                        </a:rPr>
                        <a:t>Uer</a:t>
                      </a:r>
                      <a:r>
                        <a:rPr lang="en-US" sz="2000" dirty="0">
                          <a:solidFill>
                            <a:srgbClr val="000000"/>
                          </a:solidFill>
                        </a:rPr>
                        <a:t>().</a:t>
                      </a:r>
                      <a:r>
                        <a:rPr lang="en-US" sz="2000" dirty="0" err="1">
                          <a:solidFill>
                            <a:srgbClr val="000000"/>
                          </a:solidFill>
                        </a:rPr>
                        <a:t>FullName</a:t>
                      </a:r>
                      <a:endParaRPr lang="en-US" sz="2000" dirty="0">
                        <a:solidFill>
                          <a:srgbClr val="000000"/>
                        </a:solidFill>
                      </a:endParaRP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2000" dirty="0">
                          <a:solidFill>
                            <a:srgbClr val="000000"/>
                          </a:solidFill>
                        </a:rPr>
                        <a:t>Full name of the current user, including first and last name</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7522642"/>
                  </a:ext>
                </a:extLst>
              </a:tr>
              <a:tr h="718011">
                <a:tc>
                  <a:txBody>
                    <a:bodyPr/>
                    <a:lstStyle/>
                    <a:p>
                      <a:r>
                        <a:rPr lang="en-US" sz="2000">
                          <a:solidFill>
                            <a:srgbClr val="000000"/>
                          </a:solidFill>
                        </a:rPr>
                        <a:t>User()Image</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2000" dirty="0">
                          <a:solidFill>
                            <a:srgbClr val="000000"/>
                          </a:solidFill>
                        </a:rPr>
                        <a:t>Image of the current user. This will be an image URL of the form “</a:t>
                      </a:r>
                      <a:r>
                        <a:rPr lang="en-US" sz="2000" dirty="0" err="1">
                          <a:solidFill>
                            <a:srgbClr val="000000"/>
                          </a:solidFill>
                        </a:rPr>
                        <a:t>blob:identifier</a:t>
                      </a:r>
                      <a:r>
                        <a:rPr lang="en-US" sz="2000" dirty="0">
                          <a:solidFill>
                            <a:srgbClr val="000000"/>
                          </a:solidFill>
                        </a:rPr>
                        <a:t>”</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6273932"/>
                  </a:ext>
                </a:extLst>
              </a:tr>
            </a:tbl>
          </a:graphicData>
        </a:graphic>
      </p:graphicFrame>
      <p:pic>
        <p:nvPicPr>
          <p:cNvPr id="18" name="Picture 17" descr="Screenshot of a user profile ">
            <a:extLst>
              <a:ext uri="{FF2B5EF4-FFF2-40B4-BE49-F238E27FC236}">
                <a16:creationId xmlns:a16="http://schemas.microsoft.com/office/drawing/2014/main" id="{FDF9A752-E248-477A-9850-3CF634F96902}"/>
              </a:ext>
            </a:extLst>
          </p:cNvPr>
          <p:cNvPicPr>
            <a:picLocks noChangeAspect="1"/>
          </p:cNvPicPr>
          <p:nvPr/>
        </p:nvPicPr>
        <p:blipFill>
          <a:blip r:embed="rId3"/>
          <a:stretch>
            <a:fillRect/>
          </a:stretch>
        </p:blipFill>
        <p:spPr>
          <a:xfrm>
            <a:off x="9339103" y="2159000"/>
            <a:ext cx="2420808" cy="2747298"/>
          </a:xfrm>
          <a:prstGeom prst="rect">
            <a:avLst/>
          </a:prstGeom>
          <a:noFill/>
          <a:ln w="19050">
            <a:solidFill>
              <a:srgbClr val="243A5E"/>
            </a:solidFill>
            <a:headEnd type="none" w="med" len="med"/>
            <a:tailEnd type="none" w="med" len="med"/>
          </a:ln>
          <a:effectLst/>
        </p:spPr>
      </p:pic>
    </p:spTree>
    <p:extLst>
      <p:ext uri="{BB962C8B-B14F-4D97-AF65-F5344CB8AC3E}">
        <p14:creationId xmlns:p14="http://schemas.microsoft.com/office/powerpoint/2010/main" val="37958768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D10D91-DC39-47DB-98B9-72D1D4B6A085}"/>
              </a:ext>
            </a:extLst>
          </p:cNvPr>
          <p:cNvSpPr>
            <a:spLocks noGrp="1"/>
          </p:cNvSpPr>
          <p:nvPr>
            <p:ph type="title"/>
          </p:nvPr>
        </p:nvSpPr>
        <p:spPr/>
        <p:txBody>
          <a:bodyPr/>
          <a:lstStyle/>
          <a:p>
            <a:r>
              <a:rPr lang="en-US" dirty="0"/>
              <a:t>Using the tablet or phone form factors</a:t>
            </a:r>
          </a:p>
        </p:txBody>
      </p:sp>
      <p:sp>
        <p:nvSpPr>
          <p:cNvPr id="9" name="Text Placeholder 8">
            <a:extLst>
              <a:ext uri="{FF2B5EF4-FFF2-40B4-BE49-F238E27FC236}">
                <a16:creationId xmlns:a16="http://schemas.microsoft.com/office/drawing/2014/main" id="{8C47C702-6BF7-49F1-9BC5-B67260145042}"/>
              </a:ext>
            </a:extLst>
          </p:cNvPr>
          <p:cNvSpPr>
            <a:spLocks noGrp="1"/>
          </p:cNvSpPr>
          <p:nvPr>
            <p:ph type="body" sz="quarter" idx="42"/>
          </p:nvPr>
        </p:nvSpPr>
        <p:spPr/>
        <p:txBody>
          <a:bodyPr/>
          <a:lstStyle/>
          <a:p>
            <a:r>
              <a:rPr lang="en-US" sz="2400" dirty="0"/>
              <a:t>It is important to design your app for the primary device that it will be used on</a:t>
            </a:r>
          </a:p>
        </p:txBody>
      </p:sp>
      <p:pic>
        <p:nvPicPr>
          <p:cNvPr id="11" name="Picture Placeholder 10" descr="Screenshot of a PowerApps window where the Blank Canvas app is open">
            <a:extLst>
              <a:ext uri="{FF2B5EF4-FFF2-40B4-BE49-F238E27FC236}">
                <a16:creationId xmlns:a16="http://schemas.microsoft.com/office/drawing/2014/main" id="{D04B4522-B2F5-4350-BCB0-8D82800E849B}"/>
              </a:ext>
            </a:extLst>
          </p:cNvPr>
          <p:cNvPicPr>
            <a:picLocks noGrp="1" noChangeAspect="1"/>
          </p:cNvPicPr>
          <p:nvPr>
            <p:ph type="pic" sz="quarter" idx="15"/>
          </p:nvPr>
        </p:nvPicPr>
        <p:blipFill rotWithShape="1">
          <a:blip r:embed="rId3"/>
          <a:srcRect l="-47223" r="-47223"/>
          <a:stretch/>
        </p:blipFill>
        <p:spPr>
          <a:xfrm>
            <a:off x="554986" y="2594019"/>
            <a:ext cx="11082024" cy="3667868"/>
          </a:xfrm>
          <a:solidFill>
            <a:schemeClr val="bg1"/>
          </a:solidFill>
        </p:spPr>
      </p:pic>
    </p:spTree>
    <p:extLst>
      <p:ext uri="{BB962C8B-B14F-4D97-AF65-F5344CB8AC3E}">
        <p14:creationId xmlns:p14="http://schemas.microsoft.com/office/powerpoint/2010/main" val="42180521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F7EB8D-0A03-4E52-B5C0-81D741B6ECD2}"/>
              </a:ext>
            </a:extLst>
          </p:cNvPr>
          <p:cNvSpPr>
            <a:spLocks noGrp="1"/>
          </p:cNvSpPr>
          <p:nvPr>
            <p:ph type="title"/>
          </p:nvPr>
        </p:nvSpPr>
        <p:spPr/>
        <p:txBody>
          <a:bodyPr/>
          <a:lstStyle/>
          <a:p>
            <a:r>
              <a:rPr lang="en-US" dirty="0"/>
              <a:t>Using the tablet or phone form factors </a:t>
            </a:r>
          </a:p>
        </p:txBody>
      </p:sp>
      <p:sp>
        <p:nvSpPr>
          <p:cNvPr id="15" name="Content Placeholder 14">
            <a:extLst>
              <a:ext uri="{FF2B5EF4-FFF2-40B4-BE49-F238E27FC236}">
                <a16:creationId xmlns:a16="http://schemas.microsoft.com/office/drawing/2014/main" id="{AFB63A08-9955-468A-AC1F-067ED3A89317}"/>
              </a:ext>
            </a:extLst>
          </p:cNvPr>
          <p:cNvSpPr>
            <a:spLocks noGrp="1"/>
          </p:cNvSpPr>
          <p:nvPr>
            <p:ph sz="quarter" idx="10"/>
          </p:nvPr>
        </p:nvSpPr>
        <p:spPr>
          <a:xfrm>
            <a:off x="419100" y="1456897"/>
            <a:ext cx="11340811" cy="3498394"/>
          </a:xfrm>
        </p:spPr>
        <p:txBody>
          <a:bodyPr/>
          <a:lstStyle/>
          <a:p>
            <a:r>
              <a:rPr lang="en-US" dirty="0">
                <a:latin typeface="+mn-lt"/>
              </a:rPr>
              <a:t>App size can be altered based on the form factor will be consumed on. Be sure to select the appropriate size for the majority of your app users</a:t>
            </a:r>
          </a:p>
          <a:p>
            <a:pPr>
              <a:spcAft>
                <a:spcPts val="0"/>
              </a:spcAft>
            </a:pPr>
            <a:r>
              <a:rPr lang="en-US" dirty="0">
                <a:latin typeface="+mn-lt"/>
              </a:rPr>
              <a:t>Tablet sizes available:</a:t>
            </a:r>
          </a:p>
          <a:p>
            <a:pPr>
              <a:spcBef>
                <a:spcPts val="600"/>
              </a:spcBef>
              <a:spcAft>
                <a:spcPts val="600"/>
              </a:spcAft>
            </a:pPr>
            <a:r>
              <a:rPr lang="en-US" sz="1800" dirty="0">
                <a:latin typeface="+mn-lt"/>
              </a:rPr>
              <a:t>16:9 (Default)</a:t>
            </a:r>
          </a:p>
          <a:p>
            <a:pPr>
              <a:spcBef>
                <a:spcPts val="600"/>
              </a:spcBef>
              <a:spcAft>
                <a:spcPts val="600"/>
              </a:spcAft>
            </a:pPr>
            <a:r>
              <a:rPr lang="en-US" sz="1800" dirty="0">
                <a:latin typeface="+mn-lt"/>
              </a:rPr>
              <a:t>3:2 (Surface Pro 3)</a:t>
            </a:r>
          </a:p>
          <a:p>
            <a:pPr>
              <a:spcBef>
                <a:spcPts val="600"/>
              </a:spcBef>
              <a:spcAft>
                <a:spcPts val="600"/>
              </a:spcAft>
            </a:pPr>
            <a:r>
              <a:rPr lang="en-US" sz="1800" dirty="0">
                <a:latin typeface="+mn-lt"/>
              </a:rPr>
              <a:t>16:10 (Widescreen)</a:t>
            </a:r>
          </a:p>
          <a:p>
            <a:pPr>
              <a:spcBef>
                <a:spcPts val="600"/>
              </a:spcBef>
              <a:spcAft>
                <a:spcPts val="600"/>
              </a:spcAft>
            </a:pPr>
            <a:r>
              <a:rPr lang="en-US" sz="1800" dirty="0">
                <a:latin typeface="+mn-lt"/>
              </a:rPr>
              <a:t>4:3 (iPad)</a:t>
            </a:r>
          </a:p>
          <a:p>
            <a:pPr>
              <a:spcBef>
                <a:spcPts val="600"/>
              </a:spcBef>
              <a:spcAft>
                <a:spcPts val="600"/>
              </a:spcAft>
            </a:pPr>
            <a:r>
              <a:rPr lang="en-US" sz="1800" dirty="0">
                <a:latin typeface="+mn-lt"/>
              </a:rPr>
              <a:t>Custom</a:t>
            </a:r>
          </a:p>
        </p:txBody>
      </p:sp>
      <p:sp>
        <p:nvSpPr>
          <p:cNvPr id="12" name="Text Placeholder 11">
            <a:extLst>
              <a:ext uri="{FF2B5EF4-FFF2-40B4-BE49-F238E27FC236}">
                <a16:creationId xmlns:a16="http://schemas.microsoft.com/office/drawing/2014/main" id="{F2278307-E6F3-462D-87CD-F47702EE8C65}"/>
              </a:ext>
            </a:extLst>
          </p:cNvPr>
          <p:cNvSpPr>
            <a:spLocks noGrp="1"/>
          </p:cNvSpPr>
          <p:nvPr>
            <p:ph type="body" sz="quarter" idx="11"/>
          </p:nvPr>
        </p:nvSpPr>
        <p:spPr/>
        <p:txBody>
          <a:bodyPr/>
          <a:lstStyle/>
          <a:p>
            <a:r>
              <a:rPr lang="en-US" dirty="0">
                <a:latin typeface="+mn-lt"/>
              </a:rPr>
              <a:t>Note: The Phone form factor does not include screen size options</a:t>
            </a:r>
          </a:p>
        </p:txBody>
      </p:sp>
    </p:spTree>
    <p:extLst>
      <p:ext uri="{BB962C8B-B14F-4D97-AF65-F5344CB8AC3E}">
        <p14:creationId xmlns:p14="http://schemas.microsoft.com/office/powerpoint/2010/main" val="27317630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85D81C-D508-49AE-9610-F7E639D35142}"/>
              </a:ext>
            </a:extLst>
          </p:cNvPr>
          <p:cNvSpPr>
            <a:spLocks noGrp="1"/>
          </p:cNvSpPr>
          <p:nvPr>
            <p:ph type="title"/>
          </p:nvPr>
        </p:nvSpPr>
        <p:spPr/>
        <p:txBody>
          <a:bodyPr/>
          <a:lstStyle/>
          <a:p>
            <a:r>
              <a:rPr lang="en-US" dirty="0"/>
              <a:t>Use and understand controls in a canvas app in Power Apps</a:t>
            </a:r>
          </a:p>
        </p:txBody>
      </p:sp>
      <p:pic>
        <p:nvPicPr>
          <p:cNvPr id="8" name="Picture Placeholder 7" descr="A picture containing plate, clock, drawing&#10;&#10;Description automatically generated">
            <a:extLst>
              <a:ext uri="{FF2B5EF4-FFF2-40B4-BE49-F238E27FC236}">
                <a16:creationId xmlns:a16="http://schemas.microsoft.com/office/drawing/2014/main" id="{E378D75F-4426-44DC-AEA9-4832E171AF29}"/>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29022321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0D6CE4-41EC-49B0-9F18-CFFD62FD0BE8}"/>
              </a:ext>
            </a:extLst>
          </p:cNvPr>
          <p:cNvSpPr>
            <a:spLocks noGrp="1"/>
          </p:cNvSpPr>
          <p:nvPr>
            <p:ph type="title"/>
          </p:nvPr>
        </p:nvSpPr>
        <p:spPr/>
        <p:txBody>
          <a:bodyPr/>
          <a:lstStyle/>
          <a:p>
            <a:r>
              <a:rPr lang="en-US" dirty="0"/>
              <a:t>Controls in Power Apps</a:t>
            </a:r>
          </a:p>
        </p:txBody>
      </p:sp>
      <p:pic>
        <p:nvPicPr>
          <p:cNvPr id="15" name="Picture 14" descr="Screenshot of the PowerApps windows with Insert tab options ">
            <a:extLst>
              <a:ext uri="{FF2B5EF4-FFF2-40B4-BE49-F238E27FC236}">
                <a16:creationId xmlns:a16="http://schemas.microsoft.com/office/drawing/2014/main" id="{177A5C5A-B7B3-4B0F-A108-B8FE18631D42}"/>
              </a:ext>
            </a:extLst>
          </p:cNvPr>
          <p:cNvPicPr>
            <a:picLocks noChangeAspect="1"/>
          </p:cNvPicPr>
          <p:nvPr/>
        </p:nvPicPr>
        <p:blipFill>
          <a:blip r:embed="rId3"/>
          <a:stretch>
            <a:fillRect/>
          </a:stretch>
        </p:blipFill>
        <p:spPr>
          <a:xfrm>
            <a:off x="481060" y="1275323"/>
            <a:ext cx="11347200" cy="729043"/>
          </a:xfrm>
          <a:prstGeom prst="rect">
            <a:avLst/>
          </a:prstGeom>
          <a:noFill/>
          <a:ln w="19050">
            <a:noFill/>
            <a:headEnd type="none" w="med" len="med"/>
            <a:tailEnd type="none" w="med" len="med"/>
          </a:ln>
          <a:effectLst/>
        </p:spPr>
      </p:pic>
      <p:sp>
        <p:nvSpPr>
          <p:cNvPr id="16" name="TextBox 15">
            <a:extLst>
              <a:ext uri="{FF2B5EF4-FFF2-40B4-BE49-F238E27FC236}">
                <a16:creationId xmlns:a16="http://schemas.microsoft.com/office/drawing/2014/main" id="{40EA92EE-C172-449A-98F2-78DB88CE1E4C}"/>
              </a:ext>
            </a:extLst>
          </p:cNvPr>
          <p:cNvSpPr txBox="1"/>
          <p:nvPr/>
        </p:nvSpPr>
        <p:spPr>
          <a:xfrm>
            <a:off x="431632" y="2159000"/>
            <a:ext cx="11341268" cy="892552"/>
          </a:xfrm>
          <a:prstGeom prst="rect">
            <a:avLst/>
          </a:prstGeom>
          <a:noFill/>
        </p:spPr>
        <p:txBody>
          <a:bodyPr wrap="square" lIns="0" tIns="0" rIns="0" bIns="0" rtlCol="0">
            <a:spAutoFit/>
          </a:bodyPr>
          <a:lstStyle/>
          <a:p>
            <a:pPr marL="0" indent="0">
              <a:spcAft>
                <a:spcPts val="1200"/>
              </a:spcAft>
              <a:buNone/>
            </a:pPr>
            <a:r>
              <a:rPr lang="en-US" sz="2400" dirty="0">
                <a:latin typeface="+mj-lt"/>
              </a:rPr>
              <a:t>UI elements that produces an action or shows information</a:t>
            </a:r>
          </a:p>
          <a:p>
            <a:pPr marL="0" indent="0">
              <a:spcAft>
                <a:spcPts val="1200"/>
              </a:spcAft>
              <a:buNone/>
            </a:pPr>
            <a:r>
              <a:rPr lang="en-US" sz="2400" dirty="0">
                <a:latin typeface="+mj-lt"/>
              </a:rPr>
              <a:t>Common controls include:</a:t>
            </a:r>
          </a:p>
        </p:txBody>
      </p:sp>
      <p:sp>
        <p:nvSpPr>
          <p:cNvPr id="17" name="Rectangle 16">
            <a:extLst>
              <a:ext uri="{FF2B5EF4-FFF2-40B4-BE49-F238E27FC236}">
                <a16:creationId xmlns:a16="http://schemas.microsoft.com/office/drawing/2014/main" id="{C910E4D3-A1FE-4F29-98CA-EF1F297201A7}"/>
              </a:ext>
            </a:extLst>
          </p:cNvPr>
          <p:cNvSpPr/>
          <p:nvPr/>
        </p:nvSpPr>
        <p:spPr bwMode="auto">
          <a:xfrm>
            <a:off x="431632"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Galleries: </a:t>
            </a:r>
          </a:p>
          <a:p>
            <a:pPr defTabSz="932472" fontAlgn="base">
              <a:spcBef>
                <a:spcPct val="0"/>
              </a:spcBef>
              <a:spcAft>
                <a:spcPts val="600"/>
              </a:spcAft>
            </a:pPr>
            <a:r>
              <a:rPr lang="en-US" sz="2000" dirty="0">
                <a:solidFill>
                  <a:schemeClr val="tx1"/>
                </a:solidFill>
              </a:rPr>
              <a:t>Layout containers that hold a set of controls that show rows from a data source</a:t>
            </a:r>
            <a:endParaRPr lang="en-US" sz="2000" dirty="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906CDE3-8662-42B8-AB7C-388F18A4DE35}"/>
              </a:ext>
            </a:extLst>
          </p:cNvPr>
          <p:cNvSpPr/>
          <p:nvPr/>
        </p:nvSpPr>
        <p:spPr bwMode="auto">
          <a:xfrm>
            <a:off x="3305273"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Forms: </a:t>
            </a:r>
          </a:p>
          <a:p>
            <a:pPr defTabSz="932472" fontAlgn="base">
              <a:spcBef>
                <a:spcPct val="0"/>
              </a:spcBef>
              <a:spcAft>
                <a:spcPts val="600"/>
              </a:spcAft>
            </a:pPr>
            <a:r>
              <a:rPr lang="en-US" sz="2000" dirty="0">
                <a:solidFill>
                  <a:schemeClr val="tx1"/>
                </a:solidFill>
              </a:rPr>
              <a:t>Show details about your data and let you create and edit rows</a:t>
            </a:r>
            <a:endParaRPr lang="en-US" sz="20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F988C89-ADDC-49AD-BD42-B288774A010C}"/>
              </a:ext>
            </a:extLst>
          </p:cNvPr>
          <p:cNvSpPr/>
          <p:nvPr/>
        </p:nvSpPr>
        <p:spPr bwMode="auto">
          <a:xfrm>
            <a:off x="6178915"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Media: </a:t>
            </a:r>
          </a:p>
          <a:p>
            <a:pPr defTabSz="932472" fontAlgn="base">
              <a:spcBef>
                <a:spcPct val="0"/>
              </a:spcBef>
              <a:spcAft>
                <a:spcPts val="600"/>
              </a:spcAft>
            </a:pPr>
            <a:r>
              <a:rPr lang="en-US" sz="2000" dirty="0">
                <a:solidFill>
                  <a:schemeClr val="tx1"/>
                </a:solidFill>
              </a:rPr>
              <a:t>Lets you add background images, include a camera button, a barcode reader, and more</a:t>
            </a:r>
            <a:endParaRPr lang="en-US" sz="2000" dirty="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208452A-3994-4B44-92E9-B56FC977D9CD}"/>
              </a:ext>
            </a:extLst>
          </p:cNvPr>
          <p:cNvSpPr/>
          <p:nvPr/>
        </p:nvSpPr>
        <p:spPr bwMode="auto">
          <a:xfrm>
            <a:off x="9052556"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Charts: </a:t>
            </a:r>
          </a:p>
          <a:p>
            <a:pPr defTabSz="932472" fontAlgn="base">
              <a:spcBef>
                <a:spcPct val="0"/>
              </a:spcBef>
              <a:spcAft>
                <a:spcPts val="600"/>
              </a:spcAft>
            </a:pPr>
            <a:r>
              <a:rPr lang="en-US" sz="2000" dirty="0">
                <a:solidFill>
                  <a:schemeClr val="tx1"/>
                </a:solidFill>
              </a:rPr>
              <a:t>Add charts so that users can perform instant analysis while they’re on the road</a:t>
            </a:r>
            <a:endParaRPr lang="en-US" sz="2000" dirty="0">
              <a:solidFill>
                <a:schemeClr val="tx1"/>
              </a:solidFill>
              <a:ea typeface="Segoe UI" pitchFamily="34" charset="0"/>
              <a:cs typeface="Segoe UI" pitchFamily="34" charset="0"/>
            </a:endParaRPr>
          </a:p>
        </p:txBody>
      </p:sp>
      <p:sp>
        <p:nvSpPr>
          <p:cNvPr id="9" name="Rectangle 12">
            <a:extLst>
              <a:ext uri="{FF2B5EF4-FFF2-40B4-BE49-F238E27FC236}">
                <a16:creationId xmlns:a16="http://schemas.microsoft.com/office/drawing/2014/main" id="{FD63FAE0-6769-46A4-84C9-87DF0B1C0DC2}"/>
              </a:ext>
              <a:ext uri="{C183D7F6-B498-43B3-948B-1728B52AA6E4}">
                <adec:decorative xmlns:adec="http://schemas.microsoft.com/office/drawing/2017/decorative" val="1"/>
              </a:ext>
            </a:extLst>
          </p:cNvPr>
          <p:cNvSpPr/>
          <p:nvPr/>
        </p:nvSpPr>
        <p:spPr bwMode="auto">
          <a:xfrm>
            <a:off x="413168" y="1190592"/>
            <a:ext cx="11511102" cy="892552"/>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4097D7-4A88-4CF2-873A-279805FEBEFB}"/>
              </a:ext>
            </a:extLst>
          </p:cNvPr>
          <p:cNvSpPr>
            <a:spLocks noGrp="1"/>
          </p:cNvSpPr>
          <p:nvPr>
            <p:ph type="title"/>
          </p:nvPr>
        </p:nvSpPr>
        <p:spPr/>
        <p:txBody>
          <a:bodyPr/>
          <a:lstStyle/>
          <a:p>
            <a:r>
              <a:rPr lang="en-US" dirty="0"/>
              <a:t>Core properties of controls</a:t>
            </a:r>
          </a:p>
        </p:txBody>
      </p:sp>
      <p:sp>
        <p:nvSpPr>
          <p:cNvPr id="8" name="Text Placeholder 7">
            <a:extLst>
              <a:ext uri="{FF2B5EF4-FFF2-40B4-BE49-F238E27FC236}">
                <a16:creationId xmlns:a16="http://schemas.microsoft.com/office/drawing/2014/main" id="{7BF5AAA1-2763-4D41-8DC8-A19622FE47B1}"/>
              </a:ext>
            </a:extLst>
          </p:cNvPr>
          <p:cNvSpPr>
            <a:spLocks noGrp="1"/>
          </p:cNvSpPr>
          <p:nvPr>
            <p:ph type="body" sz="quarter" idx="31"/>
          </p:nvPr>
        </p:nvSpPr>
        <p:spPr/>
        <p:txBody>
          <a:bodyPr/>
          <a:lstStyle/>
          <a:p>
            <a:r>
              <a:rPr lang="en-US" dirty="0"/>
              <a:t>While each control may have slightly different properties the following are important ones to be aware of:</a:t>
            </a:r>
          </a:p>
        </p:txBody>
      </p:sp>
      <p:pic>
        <p:nvPicPr>
          <p:cNvPr id="118" name="Picture 117" descr="Icon of two interlocked gears">
            <a:extLst>
              <a:ext uri="{FF2B5EF4-FFF2-40B4-BE49-F238E27FC236}">
                <a16:creationId xmlns:a16="http://schemas.microsoft.com/office/drawing/2014/main" id="{866456DB-7615-4FD9-B85B-730C09A4ADD5}"/>
              </a:ext>
            </a:extLst>
          </p:cNvPr>
          <p:cNvPicPr>
            <a:picLocks noChangeAspect="1"/>
          </p:cNvPicPr>
          <p:nvPr/>
        </p:nvPicPr>
        <p:blipFill>
          <a:blip r:embed="rId3"/>
          <a:stretch>
            <a:fillRect/>
          </a:stretch>
        </p:blipFill>
        <p:spPr>
          <a:xfrm>
            <a:off x="428168" y="1959998"/>
            <a:ext cx="548640" cy="549965"/>
          </a:xfrm>
          <a:prstGeom prst="rect">
            <a:avLst/>
          </a:prstGeom>
        </p:spPr>
      </p:pic>
      <p:sp>
        <p:nvSpPr>
          <p:cNvPr id="9" name="Text Placeholder 8">
            <a:extLst>
              <a:ext uri="{FF2B5EF4-FFF2-40B4-BE49-F238E27FC236}">
                <a16:creationId xmlns:a16="http://schemas.microsoft.com/office/drawing/2014/main" id="{3C6AD5B8-4A92-4B41-9D81-9ABE1161A9D6}"/>
              </a:ext>
            </a:extLst>
          </p:cNvPr>
          <p:cNvSpPr>
            <a:spLocks noGrp="1"/>
          </p:cNvSpPr>
          <p:nvPr>
            <p:ph type="body" sz="quarter" idx="11"/>
          </p:nvPr>
        </p:nvSpPr>
        <p:spPr/>
        <p:txBody>
          <a:bodyPr/>
          <a:lstStyle/>
          <a:p>
            <a:r>
              <a:rPr lang="en-US" sz="1600" dirty="0">
                <a:latin typeface="+mj-lt"/>
              </a:rPr>
              <a:t>Default: </a:t>
            </a:r>
            <a:r>
              <a:rPr lang="en-US" sz="1600" dirty="0"/>
              <a:t>Initial value of control before it is changed by the user </a:t>
            </a:r>
          </a:p>
        </p:txBody>
      </p:sp>
      <p:pic>
        <p:nvPicPr>
          <p:cNvPr id="120" name="Picture 119" descr="Icon of a bulleted list">
            <a:extLst>
              <a:ext uri="{FF2B5EF4-FFF2-40B4-BE49-F238E27FC236}">
                <a16:creationId xmlns:a16="http://schemas.microsoft.com/office/drawing/2014/main" id="{C1751101-7149-40E8-9ACD-BEAFC60498F4}"/>
              </a:ext>
            </a:extLst>
          </p:cNvPr>
          <p:cNvPicPr>
            <a:picLocks noChangeAspect="1"/>
          </p:cNvPicPr>
          <p:nvPr/>
        </p:nvPicPr>
        <p:blipFill>
          <a:blip r:embed="rId4"/>
          <a:stretch>
            <a:fillRect/>
          </a:stretch>
        </p:blipFill>
        <p:spPr>
          <a:xfrm>
            <a:off x="428168" y="2612440"/>
            <a:ext cx="548640" cy="548640"/>
          </a:xfrm>
          <a:prstGeom prst="rect">
            <a:avLst/>
          </a:prstGeom>
        </p:spPr>
      </p:pic>
      <p:sp>
        <p:nvSpPr>
          <p:cNvPr id="2" name="Text Placeholder 1">
            <a:extLst>
              <a:ext uri="{FF2B5EF4-FFF2-40B4-BE49-F238E27FC236}">
                <a16:creationId xmlns:a16="http://schemas.microsoft.com/office/drawing/2014/main" id="{F1946508-73CC-47B0-AEBF-3692D4E874F5}"/>
              </a:ext>
            </a:extLst>
          </p:cNvPr>
          <p:cNvSpPr>
            <a:spLocks noGrp="1"/>
          </p:cNvSpPr>
          <p:nvPr>
            <p:ph type="body" sz="quarter" idx="15"/>
          </p:nvPr>
        </p:nvSpPr>
        <p:spPr/>
        <p:txBody>
          <a:bodyPr/>
          <a:lstStyle/>
          <a:p>
            <a:pPr lvl="0"/>
            <a:r>
              <a:rPr lang="en-US" sz="1600" dirty="0">
                <a:latin typeface="+mj-lt"/>
              </a:rPr>
              <a:t>Items: </a:t>
            </a:r>
            <a:r>
              <a:rPr lang="en-US" sz="1600" dirty="0"/>
              <a:t>The source of data that appears in a control such as a gallery, list, or chart</a:t>
            </a:r>
          </a:p>
        </p:txBody>
      </p:sp>
      <p:pic>
        <p:nvPicPr>
          <p:cNvPr id="122" name="Picture 121" descr="Icon of a closed hand with one finger touching a screen">
            <a:extLst>
              <a:ext uri="{FF2B5EF4-FFF2-40B4-BE49-F238E27FC236}">
                <a16:creationId xmlns:a16="http://schemas.microsoft.com/office/drawing/2014/main" id="{4C377844-9526-4753-8FCA-8BC062025001}"/>
              </a:ext>
            </a:extLst>
          </p:cNvPr>
          <p:cNvPicPr>
            <a:picLocks noChangeAspect="1"/>
          </p:cNvPicPr>
          <p:nvPr/>
        </p:nvPicPr>
        <p:blipFill>
          <a:blip r:embed="rId5"/>
          <a:stretch>
            <a:fillRect/>
          </a:stretch>
        </p:blipFill>
        <p:spPr>
          <a:xfrm>
            <a:off x="428168" y="3263557"/>
            <a:ext cx="548640" cy="549965"/>
          </a:xfrm>
          <a:prstGeom prst="rect">
            <a:avLst/>
          </a:prstGeom>
        </p:spPr>
      </p:pic>
      <p:sp>
        <p:nvSpPr>
          <p:cNvPr id="3" name="Text Placeholder 2">
            <a:extLst>
              <a:ext uri="{FF2B5EF4-FFF2-40B4-BE49-F238E27FC236}">
                <a16:creationId xmlns:a16="http://schemas.microsoft.com/office/drawing/2014/main" id="{D5AB62F2-1471-4334-A5FB-C4E8A5F729A0}"/>
              </a:ext>
            </a:extLst>
          </p:cNvPr>
          <p:cNvSpPr>
            <a:spLocks noGrp="1"/>
          </p:cNvSpPr>
          <p:nvPr>
            <p:ph type="body" sz="quarter" idx="17"/>
          </p:nvPr>
        </p:nvSpPr>
        <p:spPr/>
        <p:txBody>
          <a:bodyPr/>
          <a:lstStyle/>
          <a:p>
            <a:r>
              <a:rPr lang="en-US" sz="1600" dirty="0" err="1">
                <a:latin typeface="+mj-lt"/>
              </a:rPr>
              <a:t>OnChange</a:t>
            </a:r>
            <a:r>
              <a:rPr lang="en-US" sz="1600" dirty="0">
                <a:latin typeface="+mj-lt"/>
              </a:rPr>
              <a:t>: </a:t>
            </a:r>
            <a:r>
              <a:rPr lang="en-US" sz="1600" dirty="0"/>
              <a:t>How the app responds when the user changes the value of a control. For example, when a user selects</a:t>
            </a:r>
            <a:br>
              <a:rPr lang="en-US" sz="1600" dirty="0"/>
            </a:br>
            <a:r>
              <a:rPr lang="en-US" sz="1600" dirty="0"/>
              <a:t>a different value in a Dropdown control</a:t>
            </a:r>
          </a:p>
        </p:txBody>
      </p:sp>
      <p:pic>
        <p:nvPicPr>
          <p:cNvPr id="124" name="Picture 123" descr="Icon of a closed hand with one finger pressing a button">
            <a:extLst>
              <a:ext uri="{FF2B5EF4-FFF2-40B4-BE49-F238E27FC236}">
                <a16:creationId xmlns:a16="http://schemas.microsoft.com/office/drawing/2014/main" id="{8E62A1F1-321F-4219-9F29-8FFFC2CA010C}"/>
              </a:ext>
            </a:extLst>
          </p:cNvPr>
          <p:cNvPicPr>
            <a:picLocks noChangeAspect="1"/>
          </p:cNvPicPr>
          <p:nvPr/>
        </p:nvPicPr>
        <p:blipFill>
          <a:blip r:embed="rId6"/>
          <a:stretch>
            <a:fillRect/>
          </a:stretch>
        </p:blipFill>
        <p:spPr>
          <a:xfrm>
            <a:off x="428168" y="3915999"/>
            <a:ext cx="548640" cy="548640"/>
          </a:xfrm>
          <a:prstGeom prst="rect">
            <a:avLst/>
          </a:prstGeom>
        </p:spPr>
      </p:pic>
      <p:sp>
        <p:nvSpPr>
          <p:cNvPr id="34" name="Text Placeholder 33">
            <a:extLst>
              <a:ext uri="{FF2B5EF4-FFF2-40B4-BE49-F238E27FC236}">
                <a16:creationId xmlns:a16="http://schemas.microsoft.com/office/drawing/2014/main" id="{341AE116-0CB3-4F1A-8BEC-C02F9CAB6F76}"/>
              </a:ext>
            </a:extLst>
          </p:cNvPr>
          <p:cNvSpPr>
            <a:spLocks noGrp="1"/>
          </p:cNvSpPr>
          <p:nvPr>
            <p:ph type="body" sz="quarter" idx="19"/>
          </p:nvPr>
        </p:nvSpPr>
        <p:spPr/>
        <p:txBody>
          <a:bodyPr/>
          <a:lstStyle/>
          <a:p>
            <a:pPr lvl="0"/>
            <a:r>
              <a:rPr lang="en-US" sz="1600" dirty="0" err="1">
                <a:latin typeface="+mj-lt"/>
              </a:rPr>
              <a:t>OnSelect</a:t>
            </a:r>
            <a:r>
              <a:rPr lang="en-US" sz="1600" dirty="0">
                <a:latin typeface="+mj-lt"/>
              </a:rPr>
              <a:t>: </a:t>
            </a:r>
            <a:r>
              <a:rPr lang="en-US" sz="1600" dirty="0"/>
              <a:t>How the app responds when the user taps or clicks a control</a:t>
            </a:r>
          </a:p>
        </p:txBody>
      </p:sp>
      <p:pic>
        <p:nvPicPr>
          <p:cNvPr id="126" name="Picture 125" descr="Icon of a mouse and keyboard">
            <a:extLst>
              <a:ext uri="{FF2B5EF4-FFF2-40B4-BE49-F238E27FC236}">
                <a16:creationId xmlns:a16="http://schemas.microsoft.com/office/drawing/2014/main" id="{FCE96146-7D0D-4141-A3E4-AFF8F401378F}"/>
              </a:ext>
            </a:extLst>
          </p:cNvPr>
          <p:cNvPicPr>
            <a:picLocks noChangeAspect="1"/>
          </p:cNvPicPr>
          <p:nvPr/>
        </p:nvPicPr>
        <p:blipFill>
          <a:blip r:embed="rId7"/>
          <a:stretch>
            <a:fillRect/>
          </a:stretch>
        </p:blipFill>
        <p:spPr>
          <a:xfrm>
            <a:off x="428168" y="4567116"/>
            <a:ext cx="548640" cy="548640"/>
          </a:xfrm>
          <a:prstGeom prst="rect">
            <a:avLst/>
          </a:prstGeom>
        </p:spPr>
      </p:pic>
      <p:sp>
        <p:nvSpPr>
          <p:cNvPr id="44" name="Text Placeholder 43">
            <a:extLst>
              <a:ext uri="{FF2B5EF4-FFF2-40B4-BE49-F238E27FC236}">
                <a16:creationId xmlns:a16="http://schemas.microsoft.com/office/drawing/2014/main" id="{C3888DDF-8173-44BF-A6E4-74AD0491D641}"/>
              </a:ext>
            </a:extLst>
          </p:cNvPr>
          <p:cNvSpPr>
            <a:spLocks noGrp="1"/>
          </p:cNvSpPr>
          <p:nvPr>
            <p:ph type="body" sz="quarter" idx="21"/>
          </p:nvPr>
        </p:nvSpPr>
        <p:spPr/>
        <p:txBody>
          <a:bodyPr/>
          <a:lstStyle/>
          <a:p>
            <a:r>
              <a:rPr lang="en-US" sz="1600" dirty="0">
                <a:latin typeface="+mj-lt"/>
              </a:rPr>
              <a:t>Text: </a:t>
            </a:r>
            <a:r>
              <a:rPr lang="en-US" sz="1600" dirty="0"/>
              <a:t>Text that appears on a control or that the user types into a control</a:t>
            </a:r>
          </a:p>
        </p:txBody>
      </p:sp>
      <p:pic>
        <p:nvPicPr>
          <p:cNvPr id="128" name="Picture 127" descr="Icon of a wrench and a screwdriver">
            <a:extLst>
              <a:ext uri="{FF2B5EF4-FFF2-40B4-BE49-F238E27FC236}">
                <a16:creationId xmlns:a16="http://schemas.microsoft.com/office/drawing/2014/main" id="{274FE9EB-9C06-4940-8DED-6699CDBB3C1E}"/>
              </a:ext>
            </a:extLst>
          </p:cNvPr>
          <p:cNvPicPr>
            <a:picLocks noChangeAspect="1"/>
          </p:cNvPicPr>
          <p:nvPr/>
        </p:nvPicPr>
        <p:blipFill>
          <a:blip r:embed="rId8"/>
          <a:stretch>
            <a:fillRect/>
          </a:stretch>
        </p:blipFill>
        <p:spPr>
          <a:xfrm>
            <a:off x="428168" y="5218233"/>
            <a:ext cx="548640" cy="548640"/>
          </a:xfrm>
          <a:prstGeom prst="rect">
            <a:avLst/>
          </a:prstGeom>
        </p:spPr>
      </p:pic>
      <p:sp>
        <p:nvSpPr>
          <p:cNvPr id="45" name="Text Placeholder 44">
            <a:extLst>
              <a:ext uri="{FF2B5EF4-FFF2-40B4-BE49-F238E27FC236}">
                <a16:creationId xmlns:a16="http://schemas.microsoft.com/office/drawing/2014/main" id="{409D45C4-6713-4F97-A1F8-4E68240FCD8F}"/>
              </a:ext>
            </a:extLst>
          </p:cNvPr>
          <p:cNvSpPr>
            <a:spLocks noGrp="1"/>
          </p:cNvSpPr>
          <p:nvPr>
            <p:ph type="body" sz="quarter" idx="30"/>
          </p:nvPr>
        </p:nvSpPr>
        <p:spPr/>
        <p:txBody>
          <a:bodyPr/>
          <a:lstStyle/>
          <a:p>
            <a:r>
              <a:rPr lang="en-US" sz="1600" dirty="0">
                <a:latin typeface="+mj-lt"/>
              </a:rPr>
              <a:t>Tooltip: </a:t>
            </a:r>
            <a:r>
              <a:rPr lang="en-US" sz="1600" dirty="0"/>
              <a:t>Explanatory text that appears when the user hovers over a control</a:t>
            </a:r>
          </a:p>
        </p:txBody>
      </p:sp>
      <p:pic>
        <p:nvPicPr>
          <p:cNvPr id="130" name="Picture 129" descr="Icon of an eye">
            <a:extLst>
              <a:ext uri="{FF2B5EF4-FFF2-40B4-BE49-F238E27FC236}">
                <a16:creationId xmlns:a16="http://schemas.microsoft.com/office/drawing/2014/main" id="{EEB557B0-72E0-4B6B-BBD4-0A1361B4C8AF}"/>
              </a:ext>
            </a:extLst>
          </p:cNvPr>
          <p:cNvPicPr>
            <a:picLocks noChangeAspect="1"/>
          </p:cNvPicPr>
          <p:nvPr/>
        </p:nvPicPr>
        <p:blipFill>
          <a:blip r:embed="rId9"/>
          <a:stretch>
            <a:fillRect/>
          </a:stretch>
        </p:blipFill>
        <p:spPr>
          <a:xfrm>
            <a:off x="428168" y="5869348"/>
            <a:ext cx="548640" cy="548640"/>
          </a:xfrm>
          <a:prstGeom prst="rect">
            <a:avLst/>
          </a:prstGeom>
        </p:spPr>
      </p:pic>
      <p:sp>
        <p:nvSpPr>
          <p:cNvPr id="46" name="Text Placeholder 45">
            <a:extLst>
              <a:ext uri="{FF2B5EF4-FFF2-40B4-BE49-F238E27FC236}">
                <a16:creationId xmlns:a16="http://schemas.microsoft.com/office/drawing/2014/main" id="{3880124B-447C-4F1E-BB1B-801AB3CAA8B0}"/>
              </a:ext>
            </a:extLst>
          </p:cNvPr>
          <p:cNvSpPr>
            <a:spLocks noGrp="1"/>
          </p:cNvSpPr>
          <p:nvPr>
            <p:ph type="body" sz="quarter" idx="32"/>
          </p:nvPr>
        </p:nvSpPr>
        <p:spPr/>
        <p:txBody>
          <a:bodyPr/>
          <a:lstStyle/>
          <a:p>
            <a:r>
              <a:rPr lang="en-US" dirty="0">
                <a:latin typeface="+mj-lt"/>
              </a:rPr>
              <a:t>Visible: </a:t>
            </a:r>
            <a:r>
              <a:rPr lang="en-US" dirty="0"/>
              <a:t>Whether a control appears or is hidden</a:t>
            </a:r>
          </a:p>
        </p:txBody>
      </p:sp>
    </p:spTree>
    <p:extLst>
      <p:ext uri="{BB962C8B-B14F-4D97-AF65-F5344CB8AC3E}">
        <p14:creationId xmlns:p14="http://schemas.microsoft.com/office/powerpoint/2010/main" val="38032790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76C57-FBE8-4EEC-B27A-234214E53053}"/>
              </a:ext>
            </a:extLst>
          </p:cNvPr>
          <p:cNvSpPr>
            <a:spLocks noGrp="1"/>
          </p:cNvSpPr>
          <p:nvPr>
            <p:ph type="title"/>
          </p:nvPr>
        </p:nvSpPr>
        <p:spPr/>
        <p:txBody>
          <a:bodyPr/>
          <a:lstStyle/>
          <a:p>
            <a:r>
              <a:rPr lang="en-US" dirty="0"/>
              <a:t>Entering and displaying data with text controls</a:t>
            </a:r>
          </a:p>
        </p:txBody>
      </p:sp>
      <p:sp>
        <p:nvSpPr>
          <p:cNvPr id="6" name="Text Placeholder 5">
            <a:extLst>
              <a:ext uri="{FF2B5EF4-FFF2-40B4-BE49-F238E27FC236}">
                <a16:creationId xmlns:a16="http://schemas.microsoft.com/office/drawing/2014/main" id="{0E72D70B-3007-42F6-8266-4ED124CC9B75}"/>
              </a:ext>
            </a:extLst>
          </p:cNvPr>
          <p:cNvSpPr>
            <a:spLocks noGrp="1"/>
          </p:cNvSpPr>
          <p:nvPr>
            <p:ph type="body" sz="quarter" idx="20"/>
          </p:nvPr>
        </p:nvSpPr>
        <p:spPr>
          <a:xfrm>
            <a:off x="431095" y="1183948"/>
            <a:ext cx="11328812" cy="1261884"/>
          </a:xfrm>
        </p:spPr>
        <p:txBody>
          <a:bodyPr/>
          <a:lstStyle/>
          <a:p>
            <a:pPr lvl="0">
              <a:spcBef>
                <a:spcPts val="1200"/>
              </a:spcBef>
            </a:pPr>
            <a:r>
              <a:rPr lang="en-US" dirty="0">
                <a:solidFill>
                  <a:srgbClr val="243A5E"/>
                </a:solidFill>
              </a:rPr>
              <a:t>Text controls are used for all kinds of purposes, such as displaying text, numbers, dates, and calculating currency</a:t>
            </a:r>
            <a:endParaRPr lang="en-US" dirty="0"/>
          </a:p>
          <a:p>
            <a:pPr lvl="0">
              <a:spcBef>
                <a:spcPts val="1200"/>
              </a:spcBef>
            </a:pPr>
            <a:r>
              <a:rPr lang="en-US" dirty="0"/>
              <a:t>Available text controls:</a:t>
            </a:r>
          </a:p>
        </p:txBody>
      </p:sp>
      <p:sp>
        <p:nvSpPr>
          <p:cNvPr id="14" name="Text Placeholder 13">
            <a:extLst>
              <a:ext uri="{FF2B5EF4-FFF2-40B4-BE49-F238E27FC236}">
                <a16:creationId xmlns:a16="http://schemas.microsoft.com/office/drawing/2014/main" id="{364C9E6A-74AD-442A-A72D-D0213923778F}"/>
              </a:ext>
            </a:extLst>
          </p:cNvPr>
          <p:cNvSpPr>
            <a:spLocks noGrp="1"/>
          </p:cNvSpPr>
          <p:nvPr>
            <p:ph type="body" sz="quarter" idx="11"/>
          </p:nvPr>
        </p:nvSpPr>
        <p:spPr>
          <a:xfrm>
            <a:off x="431096" y="2608091"/>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Label:</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label shows data that you specify as a literal string of text, which appears exactly the way you type it, or as a formula that evaluates to a string of text</a:t>
            </a:r>
          </a:p>
        </p:txBody>
      </p:sp>
      <p:sp>
        <p:nvSpPr>
          <p:cNvPr id="2" name="Text Placeholder 1">
            <a:extLst>
              <a:ext uri="{FF2B5EF4-FFF2-40B4-BE49-F238E27FC236}">
                <a16:creationId xmlns:a16="http://schemas.microsoft.com/office/drawing/2014/main" id="{F823978E-99F9-43AB-A721-37534CAB8714}"/>
              </a:ext>
            </a:extLst>
          </p:cNvPr>
          <p:cNvSpPr>
            <a:spLocks noGrp="1"/>
          </p:cNvSpPr>
          <p:nvPr>
            <p:ph type="body" sz="quarter" idx="15"/>
          </p:nvPr>
        </p:nvSpPr>
        <p:spPr>
          <a:xfrm>
            <a:off x="2729786"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Text input: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box in which the user can type text, numbers, and other data </a:t>
            </a:r>
          </a:p>
        </p:txBody>
      </p:sp>
      <p:sp>
        <p:nvSpPr>
          <p:cNvPr id="3" name="Text Placeholder 2">
            <a:extLst>
              <a:ext uri="{FF2B5EF4-FFF2-40B4-BE49-F238E27FC236}">
                <a16:creationId xmlns:a16="http://schemas.microsoft.com/office/drawing/2014/main" id="{D046C142-41F0-4D2C-A04A-C664F2CE51C2}"/>
              </a:ext>
            </a:extLst>
          </p:cNvPr>
          <p:cNvSpPr>
            <a:spLocks noGrp="1"/>
          </p:cNvSpPr>
          <p:nvPr>
            <p:ph type="body" sz="quarter" idx="17"/>
          </p:nvPr>
        </p:nvSpPr>
        <p:spPr>
          <a:xfrm>
            <a:off x="5028476"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HTML text: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An HTML text control not only shows plain text and numbers but also converts HTML tags, such as non-breaking spaces</a:t>
            </a:r>
          </a:p>
        </p:txBody>
      </p:sp>
      <p:sp>
        <p:nvSpPr>
          <p:cNvPr id="4" name="Text Placeholder 3">
            <a:extLst>
              <a:ext uri="{FF2B5EF4-FFF2-40B4-BE49-F238E27FC236}">
                <a16:creationId xmlns:a16="http://schemas.microsoft.com/office/drawing/2014/main" id="{DA2E691D-4518-4B58-8A77-10FE7CA37CE9}"/>
              </a:ext>
            </a:extLst>
          </p:cNvPr>
          <p:cNvSpPr>
            <a:spLocks noGrp="1"/>
          </p:cNvSpPr>
          <p:nvPr>
            <p:ph type="body" sz="quarter" idx="19"/>
          </p:nvPr>
        </p:nvSpPr>
        <p:spPr>
          <a:xfrm>
            <a:off x="7327166"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Rich text editor:</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The rich text editor control provides the app user a WYSIWYG editing area for formatting text</a:t>
            </a:r>
          </a:p>
        </p:txBody>
      </p:sp>
      <p:sp>
        <p:nvSpPr>
          <p:cNvPr id="8" name="Text Placeholder 7">
            <a:extLst>
              <a:ext uri="{FF2B5EF4-FFF2-40B4-BE49-F238E27FC236}">
                <a16:creationId xmlns:a16="http://schemas.microsoft.com/office/drawing/2014/main" id="{4F9C29D5-4478-4D1D-A611-71A5BE1CEE46}"/>
              </a:ext>
            </a:extLst>
          </p:cNvPr>
          <p:cNvSpPr>
            <a:spLocks noGrp="1"/>
          </p:cNvSpPr>
          <p:nvPr>
            <p:ph type="body" sz="quarter" idx="21"/>
          </p:nvPr>
        </p:nvSpPr>
        <p:spPr>
          <a:xfrm>
            <a:off x="9625854"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Pen input: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control in which the user can draw, erase, and highlight areas of an image</a:t>
            </a:r>
          </a:p>
        </p:txBody>
      </p:sp>
    </p:spTree>
    <p:extLst>
      <p:ext uri="{BB962C8B-B14F-4D97-AF65-F5344CB8AC3E}">
        <p14:creationId xmlns:p14="http://schemas.microsoft.com/office/powerpoint/2010/main" val="4148086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CE51F-DAB4-44D7-A9C5-C0B533344340}"/>
              </a:ext>
            </a:extLst>
          </p:cNvPr>
          <p:cNvSpPr>
            <a:spLocks noGrp="1"/>
          </p:cNvSpPr>
          <p:nvPr>
            <p:ph type="title"/>
          </p:nvPr>
        </p:nvSpPr>
        <p:spPr/>
        <p:txBody>
          <a:bodyPr/>
          <a:lstStyle/>
          <a:p>
            <a:r>
              <a:rPr lang="en-US" dirty="0"/>
              <a:t>Ways to build Power Apps</a:t>
            </a:r>
          </a:p>
        </p:txBody>
      </p:sp>
      <p:sp>
        <p:nvSpPr>
          <p:cNvPr id="19" name="Text Placeholder 18">
            <a:extLst>
              <a:ext uri="{FF2B5EF4-FFF2-40B4-BE49-F238E27FC236}">
                <a16:creationId xmlns:a16="http://schemas.microsoft.com/office/drawing/2014/main" id="{D4755BA0-EAAC-4A2F-8076-EF2D9F50FC25}"/>
              </a:ext>
            </a:extLst>
          </p:cNvPr>
          <p:cNvSpPr>
            <a:spLocks noGrp="1"/>
          </p:cNvSpPr>
          <p:nvPr>
            <p:ph type="body" sz="quarter" idx="13"/>
          </p:nvPr>
        </p:nvSpPr>
        <p:spPr/>
        <p:txBody>
          <a:bodyPr/>
          <a:lstStyle/>
          <a:p>
            <a:r>
              <a:rPr lang="en-US" dirty="0"/>
              <a:t>There are three primary ways that apps can be created:</a:t>
            </a:r>
          </a:p>
        </p:txBody>
      </p:sp>
      <p:sp>
        <p:nvSpPr>
          <p:cNvPr id="16" name="Content Placeholder 15">
            <a:extLst>
              <a:ext uri="{FF2B5EF4-FFF2-40B4-BE49-F238E27FC236}">
                <a16:creationId xmlns:a16="http://schemas.microsoft.com/office/drawing/2014/main" id="{5589E492-348A-4255-8F60-96A35A9233AC}"/>
              </a:ext>
            </a:extLst>
          </p:cNvPr>
          <p:cNvSpPr>
            <a:spLocks noGrp="1"/>
          </p:cNvSpPr>
          <p:nvPr>
            <p:ph sz="quarter" idx="10"/>
          </p:nvPr>
        </p:nvSpPr>
        <p:spPr>
          <a:xfrm>
            <a:off x="418644" y="1710391"/>
            <a:ext cx="3659644" cy="611895"/>
          </a:xfrm>
        </p:spPr>
        <p:txBody>
          <a:bodyPr anchor="ctr"/>
          <a:lstStyle/>
          <a:p>
            <a:pPr algn="ctr"/>
            <a:r>
              <a:rPr lang="en-US" sz="2000" dirty="0">
                <a:latin typeface="+mn-lt"/>
              </a:rPr>
              <a:t>From a Template</a:t>
            </a:r>
          </a:p>
        </p:txBody>
      </p:sp>
      <p:sp>
        <p:nvSpPr>
          <p:cNvPr id="17" name="Content Placeholder 16">
            <a:extLst>
              <a:ext uri="{FF2B5EF4-FFF2-40B4-BE49-F238E27FC236}">
                <a16:creationId xmlns:a16="http://schemas.microsoft.com/office/drawing/2014/main" id="{6E3C8064-DAD7-4B4B-9188-1555FC7B2E88}"/>
              </a:ext>
            </a:extLst>
          </p:cNvPr>
          <p:cNvSpPr>
            <a:spLocks noGrp="1"/>
          </p:cNvSpPr>
          <p:nvPr>
            <p:ph sz="quarter" idx="11"/>
          </p:nvPr>
        </p:nvSpPr>
        <p:spPr>
          <a:xfrm>
            <a:off x="4297363" y="1710391"/>
            <a:ext cx="3613150" cy="611895"/>
          </a:xfrm>
        </p:spPr>
        <p:txBody>
          <a:bodyPr anchor="ctr"/>
          <a:lstStyle/>
          <a:p>
            <a:pPr algn="ctr"/>
            <a:r>
              <a:rPr lang="en-US" sz="2000" dirty="0">
                <a:latin typeface="+mn-lt"/>
              </a:rPr>
              <a:t>From a Data Source</a:t>
            </a:r>
          </a:p>
        </p:txBody>
      </p:sp>
      <p:sp>
        <p:nvSpPr>
          <p:cNvPr id="18" name="Content Placeholder 17">
            <a:extLst>
              <a:ext uri="{FF2B5EF4-FFF2-40B4-BE49-F238E27FC236}">
                <a16:creationId xmlns:a16="http://schemas.microsoft.com/office/drawing/2014/main" id="{193A6957-21FA-4A26-9A73-9BB662347244}"/>
              </a:ext>
            </a:extLst>
          </p:cNvPr>
          <p:cNvSpPr>
            <a:spLocks noGrp="1"/>
          </p:cNvSpPr>
          <p:nvPr>
            <p:ph sz="quarter" idx="12"/>
          </p:nvPr>
        </p:nvSpPr>
        <p:spPr>
          <a:xfrm>
            <a:off x="8156747" y="1710391"/>
            <a:ext cx="3613150" cy="611895"/>
          </a:xfrm>
        </p:spPr>
        <p:txBody>
          <a:bodyPr anchor="ctr"/>
          <a:lstStyle/>
          <a:p>
            <a:pPr algn="ctr"/>
            <a:r>
              <a:rPr lang="en-US" sz="2000" dirty="0">
                <a:latin typeface="+mn-lt"/>
              </a:rPr>
              <a:t>From a blank Canvas</a:t>
            </a:r>
          </a:p>
        </p:txBody>
      </p:sp>
      <p:sp>
        <p:nvSpPr>
          <p:cNvPr id="2" name="Rectangle 1">
            <a:extLst>
              <a:ext uri="{FF2B5EF4-FFF2-40B4-BE49-F238E27FC236}">
                <a16:creationId xmlns:a16="http://schemas.microsoft.com/office/drawing/2014/main" id="{83DF68B7-B0EC-4818-A492-F9186FD7B6FC}"/>
              </a:ext>
              <a:ext uri="{C183D7F6-B498-43B3-948B-1728B52AA6E4}">
                <adec:decorative xmlns:adec="http://schemas.microsoft.com/office/drawing/2017/decorative" val="1"/>
              </a:ext>
            </a:extLst>
          </p:cNvPr>
          <p:cNvSpPr/>
          <p:nvPr/>
        </p:nvSpPr>
        <p:spPr bwMode="auto">
          <a:xfrm>
            <a:off x="432089" y="2521243"/>
            <a:ext cx="11340811" cy="3155658"/>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New picture" descr="Screenshot of PowerApps window with the &quot;New&quot; tab opened for creating an app ">
            <a:extLst>
              <a:ext uri="{FF2B5EF4-FFF2-40B4-BE49-F238E27FC236}">
                <a16:creationId xmlns:a16="http://schemas.microsoft.com/office/drawing/2014/main" id="{38D6B3A4-60D2-45A3-ABDE-78874581D619}"/>
              </a:ext>
            </a:extLst>
          </p:cNvPr>
          <p:cNvPicPr>
            <a:picLocks noChangeAspect="1"/>
          </p:cNvPicPr>
          <p:nvPr/>
        </p:nvPicPr>
        <p:blipFill>
          <a:blip r:embed="rId3"/>
          <a:stretch>
            <a:fillRect/>
          </a:stretch>
        </p:blipFill>
        <p:spPr>
          <a:xfrm>
            <a:off x="565439" y="2647859"/>
            <a:ext cx="7858513" cy="2902426"/>
          </a:xfrm>
          <a:prstGeom prst="rect">
            <a:avLst/>
          </a:prstGeom>
        </p:spPr>
      </p:pic>
      <p:pic>
        <p:nvPicPr>
          <p:cNvPr id="6" name="New picture" descr="Screenshot of a &quot;Budget tracker&quot;, &quot;Litware launch party&quot; and &quot;Add a budget&quot; page shown in a mobile phone">
            <a:extLst>
              <a:ext uri="{FF2B5EF4-FFF2-40B4-BE49-F238E27FC236}">
                <a16:creationId xmlns:a16="http://schemas.microsoft.com/office/drawing/2014/main" id="{E94F70B4-1237-4D14-BDF8-7F93D0CC4460}"/>
              </a:ext>
            </a:extLst>
          </p:cNvPr>
          <p:cNvPicPr>
            <a:picLocks noChangeAspect="1"/>
          </p:cNvPicPr>
          <p:nvPr/>
        </p:nvPicPr>
        <p:blipFill rotWithShape="1">
          <a:blip r:embed="rId4"/>
          <a:srcRect l="932" t="1131" r="932" b="1131"/>
          <a:stretch/>
        </p:blipFill>
        <p:spPr>
          <a:xfrm>
            <a:off x="8534902" y="2647859"/>
            <a:ext cx="3123698" cy="2902426"/>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A7EF9A-1B91-4D35-81D3-736D136E8EC0}"/>
              </a:ext>
            </a:extLst>
          </p:cNvPr>
          <p:cNvSpPr>
            <a:spLocks noGrp="1"/>
          </p:cNvSpPr>
          <p:nvPr>
            <p:ph type="title"/>
          </p:nvPr>
        </p:nvSpPr>
        <p:spPr/>
        <p:txBody>
          <a:bodyPr/>
          <a:lstStyle/>
          <a:p>
            <a:r>
              <a:rPr lang="en-US" dirty="0"/>
              <a:t>Demo: Text controls</a:t>
            </a:r>
          </a:p>
        </p:txBody>
      </p:sp>
      <p:sp>
        <p:nvSpPr>
          <p:cNvPr id="4" name="Text Placeholder 3">
            <a:extLst>
              <a:ext uri="{FF2B5EF4-FFF2-40B4-BE49-F238E27FC236}">
                <a16:creationId xmlns:a16="http://schemas.microsoft.com/office/drawing/2014/main" id="{E991E737-165D-4725-B51F-6C3A7922BF1F}"/>
              </a:ext>
            </a:extLst>
          </p:cNvPr>
          <p:cNvSpPr>
            <a:spLocks noGrp="1"/>
          </p:cNvSpPr>
          <p:nvPr>
            <p:ph type="body" sz="quarter" idx="10"/>
          </p:nvPr>
        </p:nvSpPr>
        <p:spPr/>
        <p:txBody>
          <a:bodyPr/>
          <a:lstStyle/>
          <a:p>
            <a:r>
              <a:rPr lang="en-US" dirty="0">
                <a:solidFill>
                  <a:srgbClr val="243A5E"/>
                </a:solidFill>
              </a:rPr>
              <a:t>Demo</a:t>
            </a:r>
          </a:p>
        </p:txBody>
      </p:sp>
    </p:spTree>
    <p:extLst>
      <p:ext uri="{BB962C8B-B14F-4D97-AF65-F5344CB8AC3E}">
        <p14:creationId xmlns:p14="http://schemas.microsoft.com/office/powerpoint/2010/main" val="39624697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C796AE-D06B-44F7-8DE4-A79ABF69EEC0}"/>
              </a:ext>
            </a:extLst>
          </p:cNvPr>
          <p:cNvSpPr>
            <a:spLocks noGrp="1"/>
          </p:cNvSpPr>
          <p:nvPr>
            <p:ph type="title"/>
          </p:nvPr>
        </p:nvSpPr>
        <p:spPr/>
        <p:txBody>
          <a:bodyPr/>
          <a:lstStyle/>
          <a:p>
            <a:r>
              <a:rPr lang="en-US" dirty="0"/>
              <a:t>Controls with pre-populated values</a:t>
            </a:r>
          </a:p>
        </p:txBody>
      </p:sp>
      <p:pic>
        <p:nvPicPr>
          <p:cNvPr id="58" name="Picture 57" descr="Icon of a rectangle with a dotted line in the middle, an arrow on the right side pointing to the right">
            <a:extLst>
              <a:ext uri="{FF2B5EF4-FFF2-40B4-BE49-F238E27FC236}">
                <a16:creationId xmlns:a16="http://schemas.microsoft.com/office/drawing/2014/main" id="{096B02BB-0B13-481A-B983-CBFF576D9D8E}"/>
              </a:ext>
            </a:extLst>
          </p:cNvPr>
          <p:cNvPicPr>
            <a:picLocks noChangeAspect="1"/>
          </p:cNvPicPr>
          <p:nvPr/>
        </p:nvPicPr>
        <p:blipFill>
          <a:blip r:embed="rId3"/>
          <a:stretch>
            <a:fillRect/>
          </a:stretch>
        </p:blipFill>
        <p:spPr>
          <a:xfrm>
            <a:off x="428168" y="1456896"/>
            <a:ext cx="897636" cy="897636"/>
          </a:xfrm>
          <a:prstGeom prst="rect">
            <a:avLst/>
          </a:prstGeom>
        </p:spPr>
      </p:pic>
      <p:sp>
        <p:nvSpPr>
          <p:cNvPr id="6" name="Text Placeholder 5">
            <a:extLst>
              <a:ext uri="{FF2B5EF4-FFF2-40B4-BE49-F238E27FC236}">
                <a16:creationId xmlns:a16="http://schemas.microsoft.com/office/drawing/2014/main" id="{F46FE55F-6DB2-4A53-B56E-EE74158B23B8}"/>
              </a:ext>
            </a:extLst>
          </p:cNvPr>
          <p:cNvSpPr>
            <a:spLocks noGrp="1"/>
          </p:cNvSpPr>
          <p:nvPr>
            <p:ph type="body" sz="quarter" idx="11"/>
          </p:nvPr>
        </p:nvSpPr>
        <p:spPr/>
        <p:txBody>
          <a:bodyPr/>
          <a:lstStyle/>
          <a:p>
            <a:pPr>
              <a:lnSpc>
                <a:spcPct val="100000"/>
              </a:lnSpc>
            </a:pPr>
            <a:r>
              <a:rPr lang="en-US" sz="1800" dirty="0">
                <a:latin typeface="+mj-lt"/>
              </a:rPr>
              <a:t>Drop down: </a:t>
            </a:r>
            <a:r>
              <a:rPr lang="en-US" sz="1800" dirty="0"/>
              <a:t>Helps conserve screen real estate. The control takes up only one line unless the user selects the chevron to reveal more choices. It can show a maximum of 500 items</a:t>
            </a:r>
          </a:p>
        </p:txBody>
      </p:sp>
      <p:pic>
        <p:nvPicPr>
          <p:cNvPr id="60" name="Picture 59" descr="Icon of a magnifying glass with a plus sign in it">
            <a:extLst>
              <a:ext uri="{FF2B5EF4-FFF2-40B4-BE49-F238E27FC236}">
                <a16:creationId xmlns:a16="http://schemas.microsoft.com/office/drawing/2014/main" id="{1A7AE9CF-7EB0-49D9-9C27-FDA90A2ADAB9}"/>
              </a:ext>
            </a:extLst>
          </p:cNvPr>
          <p:cNvPicPr>
            <a:picLocks noChangeAspect="1"/>
          </p:cNvPicPr>
          <p:nvPr/>
        </p:nvPicPr>
        <p:blipFill>
          <a:blip r:embed="rId4"/>
          <a:stretch>
            <a:fillRect/>
          </a:stretch>
        </p:blipFill>
        <p:spPr>
          <a:xfrm>
            <a:off x="428168" y="2471524"/>
            <a:ext cx="897636" cy="897636"/>
          </a:xfrm>
          <a:prstGeom prst="rect">
            <a:avLst/>
          </a:prstGeom>
        </p:spPr>
      </p:pic>
      <p:sp>
        <p:nvSpPr>
          <p:cNvPr id="7" name="Text Placeholder 6">
            <a:extLst>
              <a:ext uri="{FF2B5EF4-FFF2-40B4-BE49-F238E27FC236}">
                <a16:creationId xmlns:a16="http://schemas.microsoft.com/office/drawing/2014/main" id="{ECA12202-69A5-4B84-89C7-46512ADC38FC}"/>
              </a:ext>
            </a:extLst>
          </p:cNvPr>
          <p:cNvSpPr>
            <a:spLocks noGrp="1"/>
          </p:cNvSpPr>
          <p:nvPr>
            <p:ph type="body" sz="quarter" idx="15"/>
          </p:nvPr>
        </p:nvSpPr>
        <p:spPr/>
        <p:txBody>
          <a:bodyPr/>
          <a:lstStyle/>
          <a:p>
            <a:pPr>
              <a:lnSpc>
                <a:spcPct val="100000"/>
              </a:lnSpc>
            </a:pPr>
            <a:r>
              <a:rPr lang="en-US" sz="1800" dirty="0">
                <a:latin typeface="+mj-lt"/>
              </a:rPr>
              <a:t>Combo box: </a:t>
            </a:r>
            <a:r>
              <a:rPr lang="en-US" sz="1800" dirty="0"/>
              <a:t>Allows you to search for items you will select. The search is performed on the server on the </a:t>
            </a:r>
            <a:r>
              <a:rPr lang="en-US" sz="1800" dirty="0" err="1"/>
              <a:t>Search</a:t>
            </a:r>
            <a:r>
              <a:rPr lang="en-US" altLang="zh-CN" sz="1800" dirty="0" err="1"/>
              <a:t>Field</a:t>
            </a:r>
            <a:r>
              <a:rPr lang="en-US" sz="1800" dirty="0"/>
              <a:t> property so performance is not affected by very large data sources</a:t>
            </a:r>
          </a:p>
        </p:txBody>
      </p:sp>
      <p:pic>
        <p:nvPicPr>
          <p:cNvPr id="67" name="Picture 66" descr="Icon of two documents stacked together with writing on them">
            <a:extLst>
              <a:ext uri="{FF2B5EF4-FFF2-40B4-BE49-F238E27FC236}">
                <a16:creationId xmlns:a16="http://schemas.microsoft.com/office/drawing/2014/main" id="{0A1EF7D0-61FE-4107-8F67-E1E17974D7B9}"/>
              </a:ext>
            </a:extLst>
          </p:cNvPr>
          <p:cNvPicPr>
            <a:picLocks noChangeAspect="1"/>
          </p:cNvPicPr>
          <p:nvPr/>
        </p:nvPicPr>
        <p:blipFill>
          <a:blip r:embed="rId5"/>
          <a:stretch>
            <a:fillRect/>
          </a:stretch>
        </p:blipFill>
        <p:spPr>
          <a:xfrm>
            <a:off x="428168" y="3486152"/>
            <a:ext cx="897636" cy="899160"/>
          </a:xfrm>
          <a:prstGeom prst="rect">
            <a:avLst/>
          </a:prstGeom>
        </p:spPr>
      </p:pic>
      <p:sp>
        <p:nvSpPr>
          <p:cNvPr id="8" name="Text Placeholder 7">
            <a:extLst>
              <a:ext uri="{FF2B5EF4-FFF2-40B4-BE49-F238E27FC236}">
                <a16:creationId xmlns:a16="http://schemas.microsoft.com/office/drawing/2014/main" id="{6F0F8D93-D814-440A-8974-FA8DC5D0B870}"/>
              </a:ext>
            </a:extLst>
          </p:cNvPr>
          <p:cNvSpPr>
            <a:spLocks noGrp="1"/>
          </p:cNvSpPr>
          <p:nvPr>
            <p:ph type="body" sz="quarter" idx="17"/>
          </p:nvPr>
        </p:nvSpPr>
        <p:spPr/>
        <p:txBody>
          <a:bodyPr/>
          <a:lstStyle/>
          <a:p>
            <a:pPr lvl="0">
              <a:lnSpc>
                <a:spcPct val="100000"/>
              </a:lnSpc>
            </a:pPr>
            <a:r>
              <a:rPr lang="en-US" sz="1800" dirty="0">
                <a:latin typeface="+mj-lt"/>
              </a:rPr>
              <a:t>List box: </a:t>
            </a:r>
            <a:r>
              <a:rPr lang="en-US" sz="1800" dirty="0"/>
              <a:t>Always shows all available choices (unlike a </a:t>
            </a:r>
            <a:r>
              <a:rPr lang="en-US" sz="1800" dirty="0" err="1"/>
              <a:t>Dropdowncontrol</a:t>
            </a:r>
            <a:r>
              <a:rPr lang="en-US" sz="1800" dirty="0"/>
              <a:t>) and in which the user can choose more than one item at a time (unlike a </a:t>
            </a:r>
            <a:r>
              <a:rPr lang="en-US" sz="1800" dirty="0" err="1"/>
              <a:t>Radiocontrol</a:t>
            </a:r>
            <a:r>
              <a:rPr lang="en-US" sz="1800" dirty="0"/>
              <a:t>)</a:t>
            </a:r>
          </a:p>
        </p:txBody>
      </p:sp>
      <p:pic>
        <p:nvPicPr>
          <p:cNvPr id="74" name="Picture 73" descr="Icon of a checkmark with a circle around it">
            <a:extLst>
              <a:ext uri="{FF2B5EF4-FFF2-40B4-BE49-F238E27FC236}">
                <a16:creationId xmlns:a16="http://schemas.microsoft.com/office/drawing/2014/main" id="{38069BD4-D348-4903-9851-BA13C275FED3}"/>
              </a:ext>
            </a:extLst>
          </p:cNvPr>
          <p:cNvPicPr>
            <a:picLocks noChangeAspect="1"/>
          </p:cNvPicPr>
          <p:nvPr/>
        </p:nvPicPr>
        <p:blipFill>
          <a:blip r:embed="rId6"/>
          <a:stretch>
            <a:fillRect/>
          </a:stretch>
        </p:blipFill>
        <p:spPr>
          <a:xfrm>
            <a:off x="428168" y="4502304"/>
            <a:ext cx="897636" cy="897636"/>
          </a:xfrm>
          <a:prstGeom prst="rect">
            <a:avLst/>
          </a:prstGeom>
        </p:spPr>
      </p:pic>
      <p:sp>
        <p:nvSpPr>
          <p:cNvPr id="9" name="Text Placeholder 8">
            <a:extLst>
              <a:ext uri="{FF2B5EF4-FFF2-40B4-BE49-F238E27FC236}">
                <a16:creationId xmlns:a16="http://schemas.microsoft.com/office/drawing/2014/main" id="{29C96CC6-ADFC-42A2-B50C-D1340E53DC74}"/>
              </a:ext>
            </a:extLst>
          </p:cNvPr>
          <p:cNvSpPr>
            <a:spLocks noGrp="1"/>
          </p:cNvSpPr>
          <p:nvPr>
            <p:ph type="body" sz="quarter" idx="19"/>
          </p:nvPr>
        </p:nvSpPr>
        <p:spPr/>
        <p:txBody>
          <a:bodyPr/>
          <a:lstStyle/>
          <a:p>
            <a:pPr>
              <a:lnSpc>
                <a:spcPct val="100000"/>
              </a:lnSpc>
            </a:pPr>
            <a:r>
              <a:rPr lang="en-US" sz="1800" dirty="0">
                <a:latin typeface="+mj-lt"/>
              </a:rPr>
              <a:t>Check box: </a:t>
            </a:r>
            <a:r>
              <a:rPr lang="en-US" sz="1800" dirty="0"/>
              <a:t>Control that the user can select or clear to set its value to true or false. The user can specify a Boolean value by using this familiar control</a:t>
            </a:r>
          </a:p>
        </p:txBody>
      </p:sp>
      <p:pic>
        <p:nvPicPr>
          <p:cNvPr id="76" name="Picture 75" descr="Icon of a communication tower with signal lines">
            <a:extLst>
              <a:ext uri="{FF2B5EF4-FFF2-40B4-BE49-F238E27FC236}">
                <a16:creationId xmlns:a16="http://schemas.microsoft.com/office/drawing/2014/main" id="{3DE7232C-8406-473C-B898-0E67C732FD35}"/>
              </a:ext>
            </a:extLst>
          </p:cNvPr>
          <p:cNvPicPr>
            <a:picLocks noChangeAspect="1"/>
          </p:cNvPicPr>
          <p:nvPr/>
        </p:nvPicPr>
        <p:blipFill>
          <a:blip r:embed="rId7"/>
          <a:stretch>
            <a:fillRect/>
          </a:stretch>
        </p:blipFill>
        <p:spPr>
          <a:xfrm>
            <a:off x="428168" y="5516932"/>
            <a:ext cx="897636" cy="897636"/>
          </a:xfrm>
          <a:prstGeom prst="rect">
            <a:avLst/>
          </a:prstGeom>
        </p:spPr>
      </p:pic>
      <p:sp>
        <p:nvSpPr>
          <p:cNvPr id="10" name="Text Placeholder 9">
            <a:extLst>
              <a:ext uri="{FF2B5EF4-FFF2-40B4-BE49-F238E27FC236}">
                <a16:creationId xmlns:a16="http://schemas.microsoft.com/office/drawing/2014/main" id="{D8A74DB0-431D-4FCB-AED5-26A26BDA4CEF}"/>
              </a:ext>
            </a:extLst>
          </p:cNvPr>
          <p:cNvSpPr>
            <a:spLocks noGrp="1"/>
          </p:cNvSpPr>
          <p:nvPr>
            <p:ph type="body" sz="quarter" idx="21"/>
          </p:nvPr>
        </p:nvSpPr>
        <p:spPr/>
        <p:txBody>
          <a:bodyPr/>
          <a:lstStyle/>
          <a:p>
            <a:pPr lvl="0">
              <a:lnSpc>
                <a:spcPct val="100000"/>
              </a:lnSpc>
            </a:pPr>
            <a:r>
              <a:rPr lang="en-US" sz="1800" dirty="0">
                <a:latin typeface="+mj-lt"/>
              </a:rPr>
              <a:t>Radio: </a:t>
            </a:r>
            <a:r>
              <a:rPr lang="en-US" sz="1800" dirty="0"/>
              <a:t>A Radio control, a standard HTML input control, is best used with only a few, mutually-exclusive options</a:t>
            </a:r>
          </a:p>
        </p:txBody>
      </p:sp>
    </p:spTree>
    <p:extLst>
      <p:ext uri="{BB962C8B-B14F-4D97-AF65-F5344CB8AC3E}">
        <p14:creationId xmlns:p14="http://schemas.microsoft.com/office/powerpoint/2010/main" val="4276658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40D2E-C2E8-4661-A34E-29045B7AE866}"/>
              </a:ext>
            </a:extLst>
          </p:cNvPr>
          <p:cNvSpPr>
            <a:spLocks noGrp="1"/>
          </p:cNvSpPr>
          <p:nvPr>
            <p:ph type="title"/>
          </p:nvPr>
        </p:nvSpPr>
        <p:spPr/>
        <p:txBody>
          <a:bodyPr/>
          <a:lstStyle/>
          <a:p>
            <a:r>
              <a:rPr lang="en-US" dirty="0"/>
              <a:t>Controls for ratings</a:t>
            </a:r>
          </a:p>
        </p:txBody>
      </p:sp>
      <p:pic>
        <p:nvPicPr>
          <p:cNvPr id="36" name="Picture 35" descr="Icon of a closed hand with one finger pointed and a curved line below the finger">
            <a:extLst>
              <a:ext uri="{FF2B5EF4-FFF2-40B4-BE49-F238E27FC236}">
                <a16:creationId xmlns:a16="http://schemas.microsoft.com/office/drawing/2014/main" id="{E3032076-FD0E-4957-90B6-C30FF8735DED}"/>
              </a:ext>
            </a:extLst>
          </p:cNvPr>
          <p:cNvPicPr>
            <a:picLocks noChangeAspect="1"/>
          </p:cNvPicPr>
          <p:nvPr/>
        </p:nvPicPr>
        <p:blipFill>
          <a:blip r:embed="rId3"/>
          <a:stretch>
            <a:fillRect/>
          </a:stretch>
        </p:blipFill>
        <p:spPr>
          <a:xfrm>
            <a:off x="428168" y="1456896"/>
            <a:ext cx="897636" cy="897636"/>
          </a:xfrm>
          <a:prstGeom prst="rect">
            <a:avLst/>
          </a:prstGeom>
        </p:spPr>
      </p:pic>
      <p:sp>
        <p:nvSpPr>
          <p:cNvPr id="6" name="Text Placeholder 5">
            <a:extLst>
              <a:ext uri="{FF2B5EF4-FFF2-40B4-BE49-F238E27FC236}">
                <a16:creationId xmlns:a16="http://schemas.microsoft.com/office/drawing/2014/main" id="{86C84126-E09F-4405-BCAF-361498F46D73}"/>
              </a:ext>
            </a:extLst>
          </p:cNvPr>
          <p:cNvSpPr>
            <a:spLocks noGrp="1"/>
          </p:cNvSpPr>
          <p:nvPr>
            <p:ph type="body" sz="quarter" idx="11"/>
          </p:nvPr>
        </p:nvSpPr>
        <p:spPr/>
        <p:txBody>
          <a:bodyPr/>
          <a:lstStyle/>
          <a:p>
            <a:pPr>
              <a:lnSpc>
                <a:spcPct val="100000"/>
              </a:lnSpc>
            </a:pPr>
            <a:r>
              <a:rPr lang="en-US" sz="2000" dirty="0">
                <a:latin typeface="+mj-lt"/>
              </a:rPr>
              <a:t>Slider: </a:t>
            </a:r>
            <a:r>
              <a:rPr lang="en-US" sz="2000" dirty="0"/>
              <a:t>User can indicate a value, between a minimum and a maximum value that you specify, by dragging the handle of a slider left-right or up-down, depending on the direction that you choose</a:t>
            </a:r>
          </a:p>
        </p:txBody>
      </p:sp>
      <p:pic>
        <p:nvPicPr>
          <p:cNvPr id="38" name="Picture 37" descr="Icon of three stars">
            <a:extLst>
              <a:ext uri="{FF2B5EF4-FFF2-40B4-BE49-F238E27FC236}">
                <a16:creationId xmlns:a16="http://schemas.microsoft.com/office/drawing/2014/main" id="{4C64C6AF-0C16-4FEA-BC48-E77CB93F3CB5}"/>
              </a:ext>
            </a:extLst>
          </p:cNvPr>
          <p:cNvPicPr>
            <a:picLocks noChangeAspect="1"/>
          </p:cNvPicPr>
          <p:nvPr/>
        </p:nvPicPr>
        <p:blipFill>
          <a:blip r:embed="rId4"/>
          <a:stretch>
            <a:fillRect/>
          </a:stretch>
        </p:blipFill>
        <p:spPr>
          <a:xfrm>
            <a:off x="428168" y="2980182"/>
            <a:ext cx="897636" cy="897636"/>
          </a:xfrm>
          <a:prstGeom prst="rect">
            <a:avLst/>
          </a:prstGeom>
        </p:spPr>
      </p:pic>
      <p:sp>
        <p:nvSpPr>
          <p:cNvPr id="7" name="Text Placeholder 6">
            <a:extLst>
              <a:ext uri="{FF2B5EF4-FFF2-40B4-BE49-F238E27FC236}">
                <a16:creationId xmlns:a16="http://schemas.microsoft.com/office/drawing/2014/main" id="{A7B1488B-43CA-4579-904B-686D8E538206}"/>
              </a:ext>
            </a:extLst>
          </p:cNvPr>
          <p:cNvSpPr>
            <a:spLocks noGrp="1"/>
          </p:cNvSpPr>
          <p:nvPr>
            <p:ph type="body" sz="quarter" idx="15"/>
          </p:nvPr>
        </p:nvSpPr>
        <p:spPr/>
        <p:txBody>
          <a:bodyPr/>
          <a:lstStyle/>
          <a:p>
            <a:pPr>
              <a:lnSpc>
                <a:spcPct val="100000"/>
              </a:lnSpc>
            </a:pPr>
            <a:r>
              <a:rPr lang="en-US" sz="2000" dirty="0">
                <a:latin typeface="+mj-lt"/>
              </a:rPr>
              <a:t>Rating: </a:t>
            </a:r>
            <a:r>
              <a:rPr lang="en-US" sz="2000" dirty="0"/>
              <a:t>User can indicate, for example, how much they liked something by selecting a certain number of stars</a:t>
            </a:r>
          </a:p>
        </p:txBody>
      </p:sp>
    </p:spTree>
    <p:extLst>
      <p:ext uri="{BB962C8B-B14F-4D97-AF65-F5344CB8AC3E}">
        <p14:creationId xmlns:p14="http://schemas.microsoft.com/office/powerpoint/2010/main" val="1042398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222109-8128-4792-AA5F-57F11773D640}"/>
              </a:ext>
            </a:extLst>
          </p:cNvPr>
          <p:cNvSpPr>
            <a:spLocks noGrp="1"/>
          </p:cNvSpPr>
          <p:nvPr>
            <p:ph type="title"/>
          </p:nvPr>
        </p:nvSpPr>
        <p:spPr/>
        <p:txBody>
          <a:bodyPr/>
          <a:lstStyle/>
          <a:p>
            <a:r>
              <a:rPr lang="en-US" dirty="0"/>
              <a:t>Other available controls</a:t>
            </a:r>
          </a:p>
        </p:txBody>
      </p:sp>
      <p:pic>
        <p:nvPicPr>
          <p:cNvPr id="44" name="Picture 43" descr="Icon of a closed hand with one finger pressing a button">
            <a:extLst>
              <a:ext uri="{FF2B5EF4-FFF2-40B4-BE49-F238E27FC236}">
                <a16:creationId xmlns:a16="http://schemas.microsoft.com/office/drawing/2014/main" id="{CE2C7399-0BB4-4F10-A576-2B429AC5C751}"/>
              </a:ext>
            </a:extLst>
          </p:cNvPr>
          <p:cNvPicPr>
            <a:picLocks noChangeAspect="1"/>
          </p:cNvPicPr>
          <p:nvPr/>
        </p:nvPicPr>
        <p:blipFill>
          <a:blip r:embed="rId3"/>
          <a:stretch>
            <a:fillRect/>
          </a:stretch>
        </p:blipFill>
        <p:spPr>
          <a:xfrm>
            <a:off x="428168" y="1456896"/>
            <a:ext cx="897636" cy="897636"/>
          </a:xfrm>
          <a:prstGeom prst="rect">
            <a:avLst/>
          </a:prstGeom>
        </p:spPr>
      </p:pic>
      <p:sp>
        <p:nvSpPr>
          <p:cNvPr id="6" name="Text Placeholder 5">
            <a:extLst>
              <a:ext uri="{FF2B5EF4-FFF2-40B4-BE49-F238E27FC236}">
                <a16:creationId xmlns:a16="http://schemas.microsoft.com/office/drawing/2014/main" id="{43D6EA7D-639B-457F-A015-B453B8190466}"/>
              </a:ext>
            </a:extLst>
          </p:cNvPr>
          <p:cNvSpPr>
            <a:spLocks noGrp="1"/>
          </p:cNvSpPr>
          <p:nvPr>
            <p:ph type="body" sz="quarter" idx="11"/>
          </p:nvPr>
        </p:nvSpPr>
        <p:spPr>
          <a:xfrm>
            <a:off x="1568744" y="1457438"/>
            <a:ext cx="10204614" cy="896552"/>
          </a:xfrm>
        </p:spPr>
        <p:txBody>
          <a:bodyPr/>
          <a:lstStyle/>
          <a:p>
            <a:pPr>
              <a:lnSpc>
                <a:spcPct val="100000"/>
              </a:lnSpc>
            </a:pPr>
            <a:r>
              <a:rPr lang="en-US" sz="2000" dirty="0">
                <a:latin typeface="+mj-lt"/>
              </a:rPr>
              <a:t>Toggle: </a:t>
            </a:r>
            <a:r>
              <a:rPr lang="en-US" sz="2000" dirty="0"/>
              <a:t>Enhances the UI of the app. It functions in the same manner as the check box control</a:t>
            </a:r>
          </a:p>
        </p:txBody>
      </p:sp>
      <p:pic>
        <p:nvPicPr>
          <p:cNvPr id="64" name="Picture 63" descr="Icon of a clock with an arrow around it pointing clockwise">
            <a:extLst>
              <a:ext uri="{FF2B5EF4-FFF2-40B4-BE49-F238E27FC236}">
                <a16:creationId xmlns:a16="http://schemas.microsoft.com/office/drawing/2014/main" id="{C96699EA-A312-4CDE-AED3-C987F99864F1}"/>
              </a:ext>
            </a:extLst>
          </p:cNvPr>
          <p:cNvPicPr>
            <a:picLocks noChangeAspect="1"/>
          </p:cNvPicPr>
          <p:nvPr/>
        </p:nvPicPr>
        <p:blipFill>
          <a:blip r:embed="rId4"/>
          <a:stretch>
            <a:fillRect/>
          </a:stretch>
        </p:blipFill>
        <p:spPr>
          <a:xfrm>
            <a:off x="428168" y="2531364"/>
            <a:ext cx="897636" cy="897636"/>
          </a:xfrm>
          <a:prstGeom prst="rect">
            <a:avLst/>
          </a:prstGeom>
        </p:spPr>
      </p:pic>
      <p:sp>
        <p:nvSpPr>
          <p:cNvPr id="7" name="Text Placeholder 6">
            <a:extLst>
              <a:ext uri="{FF2B5EF4-FFF2-40B4-BE49-F238E27FC236}">
                <a16:creationId xmlns:a16="http://schemas.microsoft.com/office/drawing/2014/main" id="{258E3C2E-40D2-424A-B8C2-3B25E86B2293}"/>
              </a:ext>
            </a:extLst>
          </p:cNvPr>
          <p:cNvSpPr>
            <a:spLocks noGrp="1"/>
          </p:cNvSpPr>
          <p:nvPr>
            <p:ph type="body" sz="quarter" idx="15"/>
          </p:nvPr>
        </p:nvSpPr>
        <p:spPr/>
        <p:txBody>
          <a:bodyPr/>
          <a:lstStyle/>
          <a:p>
            <a:pPr lvl="0">
              <a:lnSpc>
                <a:spcPct val="100000"/>
              </a:lnSpc>
            </a:pPr>
            <a:r>
              <a:rPr lang="en-US" sz="2000" dirty="0">
                <a:latin typeface="+mj-lt"/>
              </a:rPr>
              <a:t>Timer: </a:t>
            </a:r>
            <a:r>
              <a:rPr lang="en-US" sz="2000" dirty="0"/>
              <a:t>Can determine how your app responds after a certain amount of time passes</a:t>
            </a:r>
          </a:p>
        </p:txBody>
      </p:sp>
      <p:pic>
        <p:nvPicPr>
          <p:cNvPr id="62" name="Picture 61" descr="Icon of a closed hand with one finger touching a screen">
            <a:extLst>
              <a:ext uri="{FF2B5EF4-FFF2-40B4-BE49-F238E27FC236}">
                <a16:creationId xmlns:a16="http://schemas.microsoft.com/office/drawing/2014/main" id="{4F6B1FD6-DA34-4ECC-98F2-EF4B5E580645}"/>
              </a:ext>
            </a:extLst>
          </p:cNvPr>
          <p:cNvPicPr>
            <a:picLocks noChangeAspect="1"/>
          </p:cNvPicPr>
          <p:nvPr/>
        </p:nvPicPr>
        <p:blipFill>
          <a:blip r:embed="rId5"/>
          <a:stretch>
            <a:fillRect/>
          </a:stretch>
        </p:blipFill>
        <p:spPr>
          <a:xfrm>
            <a:off x="428168" y="3634274"/>
            <a:ext cx="897636" cy="899160"/>
          </a:xfrm>
          <a:prstGeom prst="rect">
            <a:avLst/>
          </a:prstGeom>
        </p:spPr>
      </p:pic>
      <p:sp>
        <p:nvSpPr>
          <p:cNvPr id="8" name="Text Placeholder 7">
            <a:extLst>
              <a:ext uri="{FF2B5EF4-FFF2-40B4-BE49-F238E27FC236}">
                <a16:creationId xmlns:a16="http://schemas.microsoft.com/office/drawing/2014/main" id="{605D7538-D8F0-46FE-A21F-FEC6F3167DED}"/>
              </a:ext>
            </a:extLst>
          </p:cNvPr>
          <p:cNvSpPr>
            <a:spLocks noGrp="1"/>
          </p:cNvSpPr>
          <p:nvPr>
            <p:ph type="body" sz="quarter" idx="17"/>
          </p:nvPr>
        </p:nvSpPr>
        <p:spPr/>
        <p:txBody>
          <a:bodyPr/>
          <a:lstStyle/>
          <a:p>
            <a:pPr>
              <a:lnSpc>
                <a:spcPct val="100000"/>
              </a:lnSpc>
            </a:pPr>
            <a:r>
              <a:rPr lang="en-US" sz="2000" dirty="0">
                <a:latin typeface="+mj-lt"/>
              </a:rPr>
              <a:t>Button: </a:t>
            </a:r>
            <a:r>
              <a:rPr lang="en-US" sz="2000" dirty="0"/>
              <a:t>Configure the </a:t>
            </a:r>
            <a:r>
              <a:rPr lang="en-US" sz="2000" dirty="0" err="1"/>
              <a:t>OnSelect</a:t>
            </a:r>
            <a:r>
              <a:rPr lang="en-US" sz="2000" dirty="0"/>
              <a:t> property of a button control to run one or more formulas when the user clicks or taps the control. The button control is frequently used to submit data to the data source</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CAAAE7-FAE2-42DA-8D68-6C8FB0A81C59}"/>
              </a:ext>
            </a:extLst>
          </p:cNvPr>
          <p:cNvSpPr>
            <a:spLocks noGrp="1"/>
          </p:cNvSpPr>
          <p:nvPr>
            <p:ph type="title"/>
          </p:nvPr>
        </p:nvSpPr>
        <p:spPr/>
        <p:txBody>
          <a:bodyPr/>
          <a:lstStyle/>
          <a:p>
            <a:r>
              <a:rPr lang="en-US" dirty="0"/>
              <a:t>Media controls</a:t>
            </a:r>
          </a:p>
        </p:txBody>
      </p:sp>
      <p:sp>
        <p:nvSpPr>
          <p:cNvPr id="15" name="Text Placeholder 14">
            <a:extLst>
              <a:ext uri="{FF2B5EF4-FFF2-40B4-BE49-F238E27FC236}">
                <a16:creationId xmlns:a16="http://schemas.microsoft.com/office/drawing/2014/main" id="{4CBAB312-704F-4E26-B1A0-BEFC83B8ACF8}"/>
              </a:ext>
            </a:extLst>
          </p:cNvPr>
          <p:cNvSpPr>
            <a:spLocks noGrp="1"/>
          </p:cNvSpPr>
          <p:nvPr>
            <p:ph type="body" sz="quarter" idx="20"/>
          </p:nvPr>
        </p:nvSpPr>
        <p:spPr/>
        <p:txBody>
          <a:bodyPr/>
          <a:lstStyle/>
          <a:p>
            <a:r>
              <a:rPr lang="en-US" dirty="0"/>
              <a:t>Media controls give the app designer a way to display and share an audio file or video file easily, take a picture, scan bar codes, etc.</a:t>
            </a:r>
          </a:p>
        </p:txBody>
      </p:sp>
      <p:sp>
        <p:nvSpPr>
          <p:cNvPr id="13" name="Text Placeholder 12">
            <a:extLst>
              <a:ext uri="{FF2B5EF4-FFF2-40B4-BE49-F238E27FC236}">
                <a16:creationId xmlns:a16="http://schemas.microsoft.com/office/drawing/2014/main" id="{C27A0BE2-2411-49C4-9780-2F57473CDCEA}"/>
              </a:ext>
            </a:extLst>
          </p:cNvPr>
          <p:cNvSpPr>
            <a:spLocks noGrp="1"/>
          </p:cNvSpPr>
          <p:nvPr>
            <p:ph type="body" sz="quarter" idx="11"/>
          </p:nvPr>
        </p:nvSpPr>
        <p:spPr/>
        <p:txBody>
          <a:bodyPr/>
          <a:lstStyle/>
          <a:p>
            <a:r>
              <a:rPr lang="en-US" sz="1800" b="0" dirty="0">
                <a:latin typeface="+mj-lt"/>
              </a:rPr>
              <a:t>Video:</a:t>
            </a:r>
          </a:p>
          <a:p>
            <a:pPr>
              <a:spcBef>
                <a:spcPts val="0"/>
              </a:spcBef>
              <a:spcAft>
                <a:spcPts val="0"/>
              </a:spcAft>
            </a:pPr>
            <a:r>
              <a:rPr lang="en-US" sz="1800" b="0" dirty="0"/>
              <a:t>Plays a video clip from a file or from YouTube or Azure Media Services</a:t>
            </a:r>
          </a:p>
        </p:txBody>
      </p:sp>
      <p:sp>
        <p:nvSpPr>
          <p:cNvPr id="47" name="Text Placeholder 46">
            <a:extLst>
              <a:ext uri="{FF2B5EF4-FFF2-40B4-BE49-F238E27FC236}">
                <a16:creationId xmlns:a16="http://schemas.microsoft.com/office/drawing/2014/main" id="{02986F66-CCF2-4DBC-98AB-B6F29F820898}"/>
              </a:ext>
            </a:extLst>
          </p:cNvPr>
          <p:cNvSpPr>
            <a:spLocks noGrp="1"/>
          </p:cNvSpPr>
          <p:nvPr>
            <p:ph type="body" sz="quarter" idx="15"/>
          </p:nvPr>
        </p:nvSpPr>
        <p:spPr/>
        <p:txBody>
          <a:bodyPr/>
          <a:lstStyle/>
          <a:p>
            <a:r>
              <a:rPr lang="en-US" sz="1800" b="0" dirty="0">
                <a:latin typeface="+mj-lt"/>
              </a:rPr>
              <a:t>Audio: </a:t>
            </a:r>
          </a:p>
          <a:p>
            <a:pPr>
              <a:spcBef>
                <a:spcPts val="0"/>
              </a:spcBef>
              <a:spcAft>
                <a:spcPts val="0"/>
              </a:spcAft>
            </a:pPr>
            <a:r>
              <a:rPr lang="en-US" sz="1800" b="0" dirty="0"/>
              <a:t>Plays a sound clip from a file, a recording from a Microphone control, or the audio track from a video file</a:t>
            </a:r>
          </a:p>
        </p:txBody>
      </p:sp>
      <p:sp>
        <p:nvSpPr>
          <p:cNvPr id="48" name="Text Placeholder 47">
            <a:extLst>
              <a:ext uri="{FF2B5EF4-FFF2-40B4-BE49-F238E27FC236}">
                <a16:creationId xmlns:a16="http://schemas.microsoft.com/office/drawing/2014/main" id="{F598D943-D55E-4120-9A38-B2DD78AEF181}"/>
              </a:ext>
            </a:extLst>
          </p:cNvPr>
          <p:cNvSpPr>
            <a:spLocks noGrp="1"/>
          </p:cNvSpPr>
          <p:nvPr>
            <p:ph type="body" sz="quarter" idx="21"/>
          </p:nvPr>
        </p:nvSpPr>
        <p:spPr/>
        <p:txBody>
          <a:bodyPr/>
          <a:lstStyle/>
          <a:p>
            <a:r>
              <a:rPr lang="en-US" sz="1800" b="0" dirty="0">
                <a:latin typeface="+mj-lt"/>
              </a:rPr>
              <a:t>Camera: </a:t>
            </a:r>
          </a:p>
          <a:p>
            <a:pPr>
              <a:spcBef>
                <a:spcPts val="0"/>
              </a:spcBef>
              <a:spcAft>
                <a:spcPts val="0"/>
              </a:spcAft>
            </a:pPr>
            <a:r>
              <a:rPr lang="en-US" sz="1800" b="0" dirty="0"/>
              <a:t>Allows the user to take photos by using the camera on the device</a:t>
            </a:r>
          </a:p>
        </p:txBody>
      </p:sp>
      <p:sp>
        <p:nvSpPr>
          <p:cNvPr id="49" name="Text Placeholder 48">
            <a:extLst>
              <a:ext uri="{FF2B5EF4-FFF2-40B4-BE49-F238E27FC236}">
                <a16:creationId xmlns:a16="http://schemas.microsoft.com/office/drawing/2014/main" id="{1B6A31F7-B5C7-47A3-BAEB-654A2D74A922}"/>
              </a:ext>
            </a:extLst>
          </p:cNvPr>
          <p:cNvSpPr>
            <a:spLocks noGrp="1"/>
          </p:cNvSpPr>
          <p:nvPr>
            <p:ph type="body" sz="quarter" idx="22"/>
          </p:nvPr>
        </p:nvSpPr>
        <p:spPr/>
        <p:txBody>
          <a:bodyPr/>
          <a:lstStyle/>
          <a:p>
            <a:r>
              <a:rPr lang="en-US" sz="1800" b="0" dirty="0">
                <a:latin typeface="+mj-lt"/>
              </a:rPr>
              <a:t>Barcode scanner: </a:t>
            </a:r>
          </a:p>
          <a:p>
            <a:pPr>
              <a:spcBef>
                <a:spcPts val="0"/>
              </a:spcBef>
              <a:spcAft>
                <a:spcPts val="0"/>
              </a:spcAft>
            </a:pPr>
            <a:r>
              <a:rPr lang="en-US" sz="1800" b="0" dirty="0"/>
              <a:t>Opens a native scanner on an Android or iOS device</a:t>
            </a:r>
          </a:p>
        </p:txBody>
      </p:sp>
      <p:sp>
        <p:nvSpPr>
          <p:cNvPr id="50" name="Text Placeholder 49">
            <a:extLst>
              <a:ext uri="{FF2B5EF4-FFF2-40B4-BE49-F238E27FC236}">
                <a16:creationId xmlns:a16="http://schemas.microsoft.com/office/drawing/2014/main" id="{EEE83B44-1060-4D6C-ACC3-E3D4BC31BF43}"/>
              </a:ext>
            </a:extLst>
          </p:cNvPr>
          <p:cNvSpPr>
            <a:spLocks noGrp="1"/>
          </p:cNvSpPr>
          <p:nvPr>
            <p:ph type="body" sz="quarter" idx="23"/>
          </p:nvPr>
        </p:nvSpPr>
        <p:spPr/>
        <p:txBody>
          <a:bodyPr/>
          <a:lstStyle/>
          <a:p>
            <a:r>
              <a:rPr lang="en-US" sz="1800" b="0" dirty="0">
                <a:latin typeface="+mj-lt"/>
              </a:rPr>
              <a:t>Microphone:</a:t>
            </a:r>
          </a:p>
          <a:p>
            <a:pPr>
              <a:spcBef>
                <a:spcPts val="0"/>
              </a:spcBef>
              <a:spcAft>
                <a:spcPts val="0"/>
              </a:spcAft>
            </a:pPr>
            <a:r>
              <a:rPr lang="en-US" sz="1800" b="0" dirty="0"/>
              <a:t>Control that allows app users to row sounds from their device</a:t>
            </a:r>
            <a:br>
              <a:rPr lang="en-US" sz="1800" b="0" dirty="0"/>
            </a:br>
            <a:r>
              <a:rPr lang="en-US" sz="1800" b="0" dirty="0"/>
              <a:t>as long as the device has a microphone accessible</a:t>
            </a:r>
          </a:p>
        </p:txBody>
      </p:sp>
      <p:sp>
        <p:nvSpPr>
          <p:cNvPr id="51" name="Text Placeholder 50">
            <a:extLst>
              <a:ext uri="{FF2B5EF4-FFF2-40B4-BE49-F238E27FC236}">
                <a16:creationId xmlns:a16="http://schemas.microsoft.com/office/drawing/2014/main" id="{91CAAC7E-80DA-4DA4-871C-2FA8D368B92E}"/>
              </a:ext>
            </a:extLst>
          </p:cNvPr>
          <p:cNvSpPr>
            <a:spLocks noGrp="1"/>
          </p:cNvSpPr>
          <p:nvPr>
            <p:ph type="body" sz="quarter" idx="24"/>
          </p:nvPr>
        </p:nvSpPr>
        <p:spPr/>
        <p:txBody>
          <a:bodyPr/>
          <a:lstStyle/>
          <a:p>
            <a:r>
              <a:rPr lang="en-US" sz="1800" b="0" dirty="0">
                <a:latin typeface="+mj-lt"/>
              </a:rPr>
              <a:t>Add picture: </a:t>
            </a:r>
          </a:p>
          <a:p>
            <a:pPr>
              <a:spcBef>
                <a:spcPts val="0"/>
              </a:spcBef>
              <a:spcAft>
                <a:spcPts val="0"/>
              </a:spcAft>
            </a:pPr>
            <a:r>
              <a:rPr lang="en-US" sz="1800" b="0" dirty="0"/>
              <a:t>Users can take photos or upload image files from their device and update the data source with this content </a:t>
            </a:r>
          </a:p>
        </p:txBody>
      </p:sp>
    </p:spTree>
    <p:extLst>
      <p:ext uri="{BB962C8B-B14F-4D97-AF65-F5344CB8AC3E}">
        <p14:creationId xmlns:p14="http://schemas.microsoft.com/office/powerpoint/2010/main" val="214720788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Add media to an app</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73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592B411-04D1-418D-A9CD-EBBF4F9A330B}"/>
              </a:ext>
            </a:extLst>
          </p:cNvPr>
          <p:cNvSpPr>
            <a:spLocks noGrp="1"/>
          </p:cNvSpPr>
          <p:nvPr>
            <p:ph type="title"/>
          </p:nvPr>
        </p:nvSpPr>
        <p:spPr/>
        <p:txBody>
          <a:bodyPr/>
          <a:lstStyle/>
          <a:p>
            <a:r>
              <a:rPr lang="en-US" dirty="0"/>
              <a:t>Using App checker</a:t>
            </a:r>
          </a:p>
        </p:txBody>
      </p:sp>
      <p:sp>
        <p:nvSpPr>
          <p:cNvPr id="7" name="Text Placeholder 6">
            <a:extLst>
              <a:ext uri="{FF2B5EF4-FFF2-40B4-BE49-F238E27FC236}">
                <a16:creationId xmlns:a16="http://schemas.microsoft.com/office/drawing/2014/main" id="{54EE34C2-9957-4810-8D12-438D51EB05BE}"/>
              </a:ext>
            </a:extLst>
          </p:cNvPr>
          <p:cNvSpPr>
            <a:spLocks noGrp="1"/>
          </p:cNvSpPr>
          <p:nvPr>
            <p:ph type="body" sz="quarter" idx="42"/>
          </p:nvPr>
        </p:nvSpPr>
        <p:spPr/>
        <p:txBody>
          <a:bodyPr/>
          <a:lstStyle/>
          <a:p>
            <a:pPr lvl="0"/>
            <a:r>
              <a:rPr lang="en-US" sz="2000" noProof="0" dirty="0"/>
              <a:t>Indicates in real-time if an app contains errors</a:t>
            </a:r>
          </a:p>
          <a:p>
            <a:pPr lvl="0"/>
            <a:r>
              <a:rPr lang="en-US" sz="2000" noProof="0" dirty="0"/>
              <a:t>Clicking on the item will take you to that formula</a:t>
            </a:r>
          </a:p>
          <a:p>
            <a:pPr lvl="0"/>
            <a:r>
              <a:rPr lang="en-US" sz="2000" noProof="0" dirty="0"/>
              <a:t>Clicking on the &gt; on the item will take you to the details of the error</a:t>
            </a:r>
          </a:p>
        </p:txBody>
      </p:sp>
      <p:sp>
        <p:nvSpPr>
          <p:cNvPr id="19" name="Rectangle 18">
            <a:extLst>
              <a:ext uri="{FF2B5EF4-FFF2-40B4-BE49-F238E27FC236}">
                <a16:creationId xmlns:a16="http://schemas.microsoft.com/office/drawing/2014/main" id="{D816815B-008D-4CAB-B66E-3434FD2F6AD8}"/>
              </a:ext>
            </a:extLst>
          </p:cNvPr>
          <p:cNvSpPr/>
          <p:nvPr/>
        </p:nvSpPr>
        <p:spPr bwMode="auto">
          <a:xfrm>
            <a:off x="3800475" y="1571610"/>
            <a:ext cx="1209675" cy="689974"/>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1800" dirty="0">
                <a:solidFill>
                  <a:schemeClr val="bg1"/>
                </a:solidFill>
                <a:latin typeface="+mj-lt"/>
              </a:rPr>
              <a:t>No Errors</a:t>
            </a:r>
          </a:p>
        </p:txBody>
      </p:sp>
      <p:pic>
        <p:nvPicPr>
          <p:cNvPr id="20" name="Picture 19" descr="Screenshot of app checker">
            <a:extLst>
              <a:ext uri="{FF2B5EF4-FFF2-40B4-BE49-F238E27FC236}">
                <a16:creationId xmlns:a16="http://schemas.microsoft.com/office/drawing/2014/main" id="{A2A3CD61-FB12-48A4-8C74-BDF736E0861F}"/>
              </a:ext>
            </a:extLst>
          </p:cNvPr>
          <p:cNvPicPr>
            <a:picLocks noChangeAspect="1"/>
          </p:cNvPicPr>
          <p:nvPr/>
        </p:nvPicPr>
        <p:blipFill>
          <a:blip r:embed="rId3"/>
          <a:stretch>
            <a:fillRect/>
          </a:stretch>
        </p:blipFill>
        <p:spPr>
          <a:xfrm>
            <a:off x="5117752" y="1571610"/>
            <a:ext cx="4599823" cy="3123205"/>
          </a:xfrm>
          <a:prstGeom prst="rect">
            <a:avLst/>
          </a:prstGeom>
          <a:ln>
            <a:solidFill>
              <a:schemeClr val="bg2"/>
            </a:solidFill>
          </a:ln>
        </p:spPr>
      </p:pic>
      <p:sp>
        <p:nvSpPr>
          <p:cNvPr id="21" name="Rectangle 20">
            <a:extLst>
              <a:ext uri="{FF2B5EF4-FFF2-40B4-BE49-F238E27FC236}">
                <a16:creationId xmlns:a16="http://schemas.microsoft.com/office/drawing/2014/main" id="{B2F1DE53-19E1-4E9A-B124-74DA6191C15E}"/>
              </a:ext>
            </a:extLst>
          </p:cNvPr>
          <p:cNvSpPr/>
          <p:nvPr/>
        </p:nvSpPr>
        <p:spPr bwMode="auto">
          <a:xfrm>
            <a:off x="3800475" y="4866291"/>
            <a:ext cx="1209675" cy="689974"/>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1800" dirty="0">
                <a:solidFill>
                  <a:schemeClr val="bg1"/>
                </a:solidFill>
                <a:latin typeface="+mj-lt"/>
              </a:rPr>
              <a:t>Errors Detected</a:t>
            </a:r>
          </a:p>
        </p:txBody>
      </p:sp>
      <p:pic>
        <p:nvPicPr>
          <p:cNvPr id="22" name="Picture 21" descr="Screenshot of app checker detecting an error">
            <a:extLst>
              <a:ext uri="{FF2B5EF4-FFF2-40B4-BE49-F238E27FC236}">
                <a16:creationId xmlns:a16="http://schemas.microsoft.com/office/drawing/2014/main" id="{54106AB3-6721-4411-AFB9-74E97669BFCA}"/>
              </a:ext>
            </a:extLst>
          </p:cNvPr>
          <p:cNvPicPr>
            <a:picLocks noChangeAspect="1"/>
          </p:cNvPicPr>
          <p:nvPr/>
        </p:nvPicPr>
        <p:blipFill>
          <a:blip r:embed="rId4"/>
          <a:stretch>
            <a:fillRect/>
          </a:stretch>
        </p:blipFill>
        <p:spPr>
          <a:xfrm>
            <a:off x="5117752" y="4866291"/>
            <a:ext cx="4599823" cy="689974"/>
          </a:xfrm>
          <a:prstGeom prst="rect">
            <a:avLst/>
          </a:prstGeom>
          <a:ln>
            <a:solidFill>
              <a:schemeClr val="bg2"/>
            </a:solidFill>
          </a:ln>
        </p:spPr>
      </p:pic>
      <p:pic>
        <p:nvPicPr>
          <p:cNvPr id="23" name="Picture 22" descr="Screenshot of Formula tab">
            <a:extLst>
              <a:ext uri="{FF2B5EF4-FFF2-40B4-BE49-F238E27FC236}">
                <a16:creationId xmlns:a16="http://schemas.microsoft.com/office/drawing/2014/main" id="{756F15C8-4BF4-4B56-886D-EC6810042C17}"/>
              </a:ext>
            </a:extLst>
          </p:cNvPr>
          <p:cNvPicPr>
            <a:picLocks noChangeAspect="1"/>
          </p:cNvPicPr>
          <p:nvPr/>
        </p:nvPicPr>
        <p:blipFill>
          <a:blip r:embed="rId5"/>
          <a:stretch>
            <a:fillRect/>
          </a:stretch>
        </p:blipFill>
        <p:spPr>
          <a:xfrm>
            <a:off x="9817103" y="1571611"/>
            <a:ext cx="1846368" cy="1898954"/>
          </a:xfrm>
          <a:prstGeom prst="rect">
            <a:avLst/>
          </a:prstGeom>
          <a:ln>
            <a:solidFill>
              <a:schemeClr val="bg2"/>
            </a:solidFill>
          </a:ln>
        </p:spPr>
      </p:pic>
      <p:pic>
        <p:nvPicPr>
          <p:cNvPr id="24" name="Picture 23" descr="Screenshot of Details tab">
            <a:extLst>
              <a:ext uri="{FF2B5EF4-FFF2-40B4-BE49-F238E27FC236}">
                <a16:creationId xmlns:a16="http://schemas.microsoft.com/office/drawing/2014/main" id="{37A3D768-EC6B-407B-B2D6-90F1ED7C0E35}"/>
              </a:ext>
            </a:extLst>
          </p:cNvPr>
          <p:cNvPicPr>
            <a:picLocks noChangeAspect="1"/>
          </p:cNvPicPr>
          <p:nvPr/>
        </p:nvPicPr>
        <p:blipFill>
          <a:blip r:embed="rId6"/>
          <a:stretch>
            <a:fillRect/>
          </a:stretch>
        </p:blipFill>
        <p:spPr>
          <a:xfrm>
            <a:off x="9817101" y="3571590"/>
            <a:ext cx="1841986" cy="1984675"/>
          </a:xfrm>
          <a:prstGeom prst="rect">
            <a:avLst/>
          </a:prstGeom>
          <a:ln>
            <a:solidFill>
              <a:schemeClr val="bg2"/>
            </a:solidFill>
          </a:ln>
        </p:spPr>
      </p:pic>
      <p:sp>
        <p:nvSpPr>
          <p:cNvPr id="13" name="Text Placeholder 12">
            <a:extLst>
              <a:ext uri="{FF2B5EF4-FFF2-40B4-BE49-F238E27FC236}">
                <a16:creationId xmlns:a16="http://schemas.microsoft.com/office/drawing/2014/main" id="{7EC402BD-482F-4AF4-A1C8-34A3F4C724A8}"/>
              </a:ext>
            </a:extLst>
          </p:cNvPr>
          <p:cNvSpPr>
            <a:spLocks noGrp="1"/>
          </p:cNvSpPr>
          <p:nvPr>
            <p:ph type="body" sz="quarter" idx="43"/>
          </p:nvPr>
        </p:nvSpPr>
        <p:spPr/>
        <p:txBody>
          <a:bodyPr/>
          <a:lstStyle/>
          <a:p>
            <a:r>
              <a:rPr lang="en-US" i="1" dirty="0">
                <a:latin typeface="+mn-lt"/>
              </a:rPr>
              <a:t>This tool also finds potential accessibility issues and explains why each might be a potential problem </a:t>
            </a:r>
          </a:p>
        </p:txBody>
      </p:sp>
    </p:spTree>
    <p:extLst>
      <p:ext uri="{BB962C8B-B14F-4D97-AF65-F5344CB8AC3E}">
        <p14:creationId xmlns:p14="http://schemas.microsoft.com/office/powerpoint/2010/main" val="125519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C546-F08B-4016-A963-05253AB7FDFB}"/>
              </a:ext>
            </a:extLst>
          </p:cNvPr>
          <p:cNvSpPr>
            <a:spLocks noGrp="1"/>
          </p:cNvSpPr>
          <p:nvPr>
            <p:ph type="title"/>
          </p:nvPr>
        </p:nvSpPr>
        <p:spPr/>
        <p:txBody>
          <a:bodyPr/>
          <a:lstStyle/>
          <a:p>
            <a:r>
              <a:rPr lang="en-US" dirty="0"/>
              <a:t>Variables</a:t>
            </a:r>
          </a:p>
        </p:txBody>
      </p:sp>
      <p:sp>
        <p:nvSpPr>
          <p:cNvPr id="5" name="Content Placeholder 4">
            <a:extLst>
              <a:ext uri="{FF2B5EF4-FFF2-40B4-BE49-F238E27FC236}">
                <a16:creationId xmlns:a16="http://schemas.microsoft.com/office/drawing/2014/main" id="{54D83680-9642-4A04-9F06-42F4D335BC4D}"/>
              </a:ext>
            </a:extLst>
          </p:cNvPr>
          <p:cNvSpPr>
            <a:spLocks noGrp="1"/>
          </p:cNvSpPr>
          <p:nvPr>
            <p:ph sz="quarter" idx="10"/>
          </p:nvPr>
        </p:nvSpPr>
        <p:spPr>
          <a:xfrm>
            <a:off x="418644" y="1457325"/>
            <a:ext cx="3659644" cy="3762803"/>
          </a:xfrm>
        </p:spPr>
        <p:txBody>
          <a:bodyPr/>
          <a:lstStyle/>
          <a:p>
            <a:r>
              <a:rPr lang="en-US" dirty="0"/>
              <a:t>Global variables:</a:t>
            </a:r>
          </a:p>
          <a:p>
            <a:pPr lvl="1">
              <a:spcAft>
                <a:spcPts val="1200"/>
              </a:spcAft>
            </a:pPr>
            <a:r>
              <a:rPr lang="en-US" dirty="0"/>
              <a:t>App wide scope</a:t>
            </a:r>
          </a:p>
          <a:p>
            <a:pPr lvl="1">
              <a:spcAft>
                <a:spcPts val="1200"/>
              </a:spcAft>
            </a:pPr>
            <a:r>
              <a:rPr lang="en-US" dirty="0"/>
              <a:t>Primary function: </a:t>
            </a:r>
            <a:r>
              <a:rPr lang="en-US" dirty="0">
                <a:solidFill>
                  <a:srgbClr val="243A5E"/>
                </a:solidFill>
                <a:latin typeface="+mj-lt"/>
              </a:rPr>
              <a:t>Set(</a:t>
            </a:r>
            <a:r>
              <a:rPr lang="en-US" dirty="0" err="1">
                <a:solidFill>
                  <a:srgbClr val="243A5E"/>
                </a:solidFill>
                <a:latin typeface="+mj-lt"/>
              </a:rPr>
              <a:t>CurrentName</a:t>
            </a:r>
            <a:r>
              <a:rPr lang="en-US" dirty="0">
                <a:solidFill>
                  <a:srgbClr val="243A5E"/>
                </a:solidFill>
                <a:latin typeface="+mj-lt"/>
              </a:rPr>
              <a:t>,”Julie”)</a:t>
            </a:r>
          </a:p>
        </p:txBody>
      </p:sp>
      <p:sp>
        <p:nvSpPr>
          <p:cNvPr id="6" name="Content Placeholder 5">
            <a:extLst>
              <a:ext uri="{FF2B5EF4-FFF2-40B4-BE49-F238E27FC236}">
                <a16:creationId xmlns:a16="http://schemas.microsoft.com/office/drawing/2014/main" id="{4743FF52-038F-45DA-A1D1-B3C5D924B2CF}"/>
              </a:ext>
            </a:extLst>
          </p:cNvPr>
          <p:cNvSpPr>
            <a:spLocks noGrp="1"/>
          </p:cNvSpPr>
          <p:nvPr>
            <p:ph sz="quarter" idx="11"/>
          </p:nvPr>
        </p:nvSpPr>
        <p:spPr>
          <a:xfrm>
            <a:off x="4297363" y="1457325"/>
            <a:ext cx="3613150" cy="3762803"/>
          </a:xfrm>
        </p:spPr>
        <p:txBody>
          <a:bodyPr/>
          <a:lstStyle/>
          <a:p>
            <a:r>
              <a:rPr lang="en-US" dirty="0"/>
              <a:t>Context variables:</a:t>
            </a:r>
          </a:p>
          <a:p>
            <a:pPr lvl="1">
              <a:spcAft>
                <a:spcPts val="1200"/>
              </a:spcAft>
            </a:pPr>
            <a:r>
              <a:rPr lang="en-US" dirty="0"/>
              <a:t>Local screen scope (the screen’s “context”)</a:t>
            </a:r>
          </a:p>
          <a:p>
            <a:pPr lvl="1">
              <a:spcAft>
                <a:spcPts val="1200"/>
              </a:spcAft>
            </a:pPr>
            <a:r>
              <a:rPr lang="en-US" dirty="0"/>
              <a:t>Pass values to a screen </a:t>
            </a:r>
          </a:p>
          <a:p>
            <a:pPr lvl="1">
              <a:spcAft>
                <a:spcPts val="1200"/>
              </a:spcAft>
            </a:pPr>
            <a:r>
              <a:rPr lang="en-US" dirty="0"/>
              <a:t>Primary functions: </a:t>
            </a:r>
            <a:r>
              <a:rPr lang="en-US" dirty="0">
                <a:solidFill>
                  <a:srgbClr val="243A5E"/>
                </a:solidFill>
                <a:latin typeface="+mj-lt"/>
              </a:rPr>
              <a:t>Navigate, </a:t>
            </a:r>
            <a:r>
              <a:rPr lang="en-US" dirty="0" err="1">
                <a:solidFill>
                  <a:srgbClr val="243A5E"/>
                </a:solidFill>
                <a:latin typeface="+mj-lt"/>
              </a:rPr>
              <a:t>UpdateContext</a:t>
            </a:r>
            <a:endParaRPr lang="en-US" dirty="0">
              <a:solidFill>
                <a:srgbClr val="243A5E"/>
              </a:solidFill>
              <a:latin typeface="+mj-lt"/>
            </a:endParaRPr>
          </a:p>
          <a:p>
            <a:pPr lvl="1">
              <a:spcAft>
                <a:spcPts val="1200"/>
              </a:spcAft>
            </a:pPr>
            <a:r>
              <a:rPr lang="en-US" dirty="0">
                <a:latin typeface="+mj-lt"/>
              </a:rPr>
              <a:t>E.g. </a:t>
            </a:r>
            <a:r>
              <a:rPr lang="en-US" dirty="0" err="1">
                <a:solidFill>
                  <a:srgbClr val="243A5E"/>
                </a:solidFill>
                <a:latin typeface="+mj-lt"/>
              </a:rPr>
              <a:t>UpdateContext</a:t>
            </a:r>
            <a:r>
              <a:rPr lang="en-US" dirty="0">
                <a:solidFill>
                  <a:srgbClr val="243A5E"/>
                </a:solidFill>
                <a:latin typeface="+mj-lt"/>
              </a:rPr>
              <a:t>({Current</a:t>
            </a:r>
            <a:br>
              <a:rPr lang="en-US" dirty="0">
                <a:solidFill>
                  <a:srgbClr val="243A5E"/>
                </a:solidFill>
                <a:latin typeface="+mj-lt"/>
              </a:rPr>
            </a:br>
            <a:r>
              <a:rPr lang="en-US" dirty="0" err="1">
                <a:solidFill>
                  <a:srgbClr val="243A5E"/>
                </a:solidFill>
                <a:latin typeface="+mj-lt"/>
              </a:rPr>
              <a:t>Total:CurrentTotal+ThisItem</a:t>
            </a:r>
            <a:r>
              <a:rPr lang="en-US" dirty="0">
                <a:solidFill>
                  <a:srgbClr val="243A5E"/>
                </a:solidFill>
                <a:latin typeface="+mj-lt"/>
              </a:rPr>
              <a:t>.</a:t>
            </a:r>
            <a:br>
              <a:rPr lang="en-US" dirty="0">
                <a:solidFill>
                  <a:srgbClr val="243A5E"/>
                </a:solidFill>
                <a:latin typeface="+mj-lt"/>
              </a:rPr>
            </a:br>
            <a:r>
              <a:rPr lang="en-US" dirty="0">
                <a:solidFill>
                  <a:srgbClr val="243A5E"/>
                </a:solidFill>
                <a:latin typeface="+mj-lt"/>
              </a:rPr>
              <a:t>Price})</a:t>
            </a:r>
          </a:p>
          <a:p>
            <a:endParaRPr lang="en-US" dirty="0"/>
          </a:p>
        </p:txBody>
      </p:sp>
      <p:sp>
        <p:nvSpPr>
          <p:cNvPr id="7" name="Content Placeholder 6">
            <a:extLst>
              <a:ext uri="{FF2B5EF4-FFF2-40B4-BE49-F238E27FC236}">
                <a16:creationId xmlns:a16="http://schemas.microsoft.com/office/drawing/2014/main" id="{6F53C07B-FE1C-4225-9D4F-B9FD39A3311B}"/>
              </a:ext>
            </a:extLst>
          </p:cNvPr>
          <p:cNvSpPr>
            <a:spLocks noGrp="1"/>
          </p:cNvSpPr>
          <p:nvPr>
            <p:ph sz="quarter" idx="12"/>
          </p:nvPr>
        </p:nvSpPr>
        <p:spPr>
          <a:xfrm>
            <a:off x="8156747" y="1457325"/>
            <a:ext cx="3613150" cy="3762803"/>
          </a:xfrm>
        </p:spPr>
        <p:txBody>
          <a:bodyPr/>
          <a:lstStyle/>
          <a:p>
            <a:r>
              <a:rPr lang="en-US" dirty="0"/>
              <a:t>Collections:</a:t>
            </a:r>
          </a:p>
          <a:p>
            <a:pPr lvl="1">
              <a:spcAft>
                <a:spcPts val="1200"/>
              </a:spcAft>
            </a:pPr>
            <a:r>
              <a:rPr lang="en-US" dirty="0"/>
              <a:t>App wide scope</a:t>
            </a:r>
          </a:p>
          <a:p>
            <a:pPr lvl="1">
              <a:spcAft>
                <a:spcPts val="1200"/>
              </a:spcAft>
            </a:pPr>
            <a:r>
              <a:rPr lang="en-US" dirty="0"/>
              <a:t>Tables only</a:t>
            </a:r>
          </a:p>
          <a:p>
            <a:pPr lvl="1">
              <a:spcAft>
                <a:spcPts val="1200"/>
              </a:spcAft>
            </a:pPr>
            <a:r>
              <a:rPr lang="en-US" dirty="0"/>
              <a:t>Primary functions: </a:t>
            </a:r>
            <a:r>
              <a:rPr lang="en-US" dirty="0">
                <a:solidFill>
                  <a:srgbClr val="243A5E"/>
                </a:solidFill>
                <a:latin typeface="+mj-lt"/>
              </a:rPr>
              <a:t>Collect, Clear, </a:t>
            </a:r>
            <a:r>
              <a:rPr lang="en-US" dirty="0" err="1">
                <a:solidFill>
                  <a:srgbClr val="243A5E"/>
                </a:solidFill>
                <a:latin typeface="+mj-lt"/>
              </a:rPr>
              <a:t>ClearCollect</a:t>
            </a:r>
            <a:r>
              <a:rPr lang="en-US" dirty="0">
                <a:solidFill>
                  <a:srgbClr val="243A5E"/>
                </a:solidFill>
                <a:latin typeface="+mj-lt"/>
              </a:rPr>
              <a:t>, Update, Remove</a:t>
            </a:r>
          </a:p>
          <a:p>
            <a:pPr lvl="1">
              <a:spcAft>
                <a:spcPts val="1200"/>
              </a:spcAft>
            </a:pPr>
            <a:r>
              <a:rPr lang="en-US" dirty="0"/>
              <a:t>Can be saved to the local device with </a:t>
            </a:r>
            <a:r>
              <a:rPr lang="en-US" dirty="0" err="1">
                <a:solidFill>
                  <a:srgbClr val="243A5E"/>
                </a:solidFill>
                <a:latin typeface="+mj-lt"/>
              </a:rPr>
              <a:t>SaveData</a:t>
            </a:r>
            <a:r>
              <a:rPr lang="en-US" dirty="0">
                <a:solidFill>
                  <a:srgbClr val="243A5E"/>
                </a:solidFill>
                <a:latin typeface="+mj-lt"/>
              </a:rPr>
              <a:t>, </a:t>
            </a:r>
            <a:r>
              <a:rPr lang="en-US" dirty="0" err="1">
                <a:solidFill>
                  <a:srgbClr val="243A5E"/>
                </a:solidFill>
                <a:latin typeface="+mj-lt"/>
              </a:rPr>
              <a:t>LoadData</a:t>
            </a:r>
            <a:endParaRPr lang="en-US" dirty="0">
              <a:solidFill>
                <a:srgbClr val="243A5E"/>
              </a:solidFill>
              <a:latin typeface="+mj-lt"/>
            </a:endParaRPr>
          </a:p>
          <a:p>
            <a:endParaRPr lang="en-US" dirty="0"/>
          </a:p>
        </p:txBody>
      </p:sp>
    </p:spTree>
    <p:extLst>
      <p:ext uri="{BB962C8B-B14F-4D97-AF65-F5344CB8AC3E}">
        <p14:creationId xmlns:p14="http://schemas.microsoft.com/office/powerpoint/2010/main" val="176534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bg/>
                                          </p:spTgt>
                                        </p:tgtEl>
                                        <p:attrNameLst>
                                          <p:attrName>style.visibility</p:attrName>
                                        </p:attrNameLst>
                                      </p:cBhvr>
                                      <p:to>
                                        <p:strVal val="visible"/>
                                      </p:to>
                                    </p:set>
                                    <p:animEffect transition="in" filter="fade">
                                      <p:cBhvr>
                                        <p:cTn id="27" dur="500"/>
                                        <p:tgtEl>
                                          <p:spTgt spid="7">
                                            <p:bg/>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500"/>
                                        <p:tgtEl>
                                          <p:spTgt spid="7">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500"/>
                                        <p:tgtEl>
                                          <p:spTgt spid="7">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A865-E184-41F4-944C-E84C488CB9C5}"/>
              </a:ext>
            </a:extLst>
          </p:cNvPr>
          <p:cNvSpPr>
            <a:spLocks noGrp="1"/>
          </p:cNvSpPr>
          <p:nvPr>
            <p:ph type="title"/>
          </p:nvPr>
        </p:nvSpPr>
        <p:spPr/>
        <p:txBody>
          <a:bodyPr/>
          <a:lstStyle/>
          <a:p>
            <a:r>
              <a:rPr lang="en-US" dirty="0"/>
              <a:t>Components </a:t>
            </a:r>
          </a:p>
        </p:txBody>
      </p:sp>
      <p:sp>
        <p:nvSpPr>
          <p:cNvPr id="4" name="Text Placeholder 3">
            <a:extLst>
              <a:ext uri="{FF2B5EF4-FFF2-40B4-BE49-F238E27FC236}">
                <a16:creationId xmlns:a16="http://schemas.microsoft.com/office/drawing/2014/main" id="{82CCA7A9-E28D-4940-9447-5F2ECF0854AD}"/>
              </a:ext>
            </a:extLst>
          </p:cNvPr>
          <p:cNvSpPr>
            <a:spLocks noGrp="1"/>
          </p:cNvSpPr>
          <p:nvPr>
            <p:ph type="body" sz="quarter" idx="42"/>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91919"/>
                </a:solidFill>
                <a:effectLst/>
                <a:uLnTx/>
                <a:uFillTx/>
                <a:ea typeface="+mn-ea"/>
                <a:cs typeface="+mn-cs"/>
              </a:rPr>
              <a:t>Reusable building blocks</a:t>
            </a:r>
          </a:p>
        </p:txBody>
      </p:sp>
      <p:sp>
        <p:nvSpPr>
          <p:cNvPr id="5" name="Text Placeholder 4">
            <a:extLst>
              <a:ext uri="{FF2B5EF4-FFF2-40B4-BE49-F238E27FC236}">
                <a16:creationId xmlns:a16="http://schemas.microsoft.com/office/drawing/2014/main" id="{FA80E94C-1347-43AC-9BD6-A1DF13A9DF43}"/>
              </a:ext>
            </a:extLst>
          </p:cNvPr>
          <p:cNvSpPr>
            <a:spLocks noGrp="1"/>
          </p:cNvSpPr>
          <p:nvPr>
            <p:ph type="body" sz="quarter" idx="44"/>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91919"/>
                </a:solidFill>
                <a:effectLst/>
                <a:uLnTx/>
                <a:uFillTx/>
                <a:ea typeface="+mn-ea"/>
                <a:cs typeface="+mn-cs"/>
              </a:rPr>
              <a:t>Can be used multiple times</a:t>
            </a:r>
          </a:p>
        </p:txBody>
      </p:sp>
      <p:sp>
        <p:nvSpPr>
          <p:cNvPr id="6" name="Text Placeholder 5">
            <a:extLst>
              <a:ext uri="{FF2B5EF4-FFF2-40B4-BE49-F238E27FC236}">
                <a16:creationId xmlns:a16="http://schemas.microsoft.com/office/drawing/2014/main" id="{9BC0D3F2-5701-4CB2-9C43-D0FDC98A4188}"/>
              </a:ext>
            </a:extLst>
          </p:cNvPr>
          <p:cNvSpPr>
            <a:spLocks noGrp="1"/>
          </p:cNvSpPr>
          <p:nvPr>
            <p:ph type="body" sz="quarter" idx="45"/>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91919"/>
                </a:solidFill>
                <a:effectLst/>
                <a:uLnTx/>
                <a:uFillTx/>
                <a:ea typeface="+mn-ea"/>
                <a:cs typeface="+mn-cs"/>
              </a:rPr>
              <a:t>Custom properties define interface with hosting screen</a:t>
            </a:r>
          </a:p>
        </p:txBody>
      </p:sp>
      <p:sp>
        <p:nvSpPr>
          <p:cNvPr id="7" name="Text Placeholder 6">
            <a:extLst>
              <a:ext uri="{FF2B5EF4-FFF2-40B4-BE49-F238E27FC236}">
                <a16:creationId xmlns:a16="http://schemas.microsoft.com/office/drawing/2014/main" id="{32036EAF-95D2-4C88-A3FA-7A655CE5D2B4}"/>
              </a:ext>
            </a:extLst>
          </p:cNvPr>
          <p:cNvSpPr>
            <a:spLocks noGrp="1"/>
          </p:cNvSpPr>
          <p:nvPr>
            <p:ph type="body" sz="quarter" idx="46"/>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91919"/>
                </a:solidFill>
                <a:effectLst/>
                <a:uLnTx/>
                <a:uFillTx/>
                <a:ea typeface="+mn-ea"/>
                <a:cs typeface="+mn-cs"/>
              </a:rPr>
              <a:t>Import and export components</a:t>
            </a:r>
          </a:p>
        </p:txBody>
      </p:sp>
      <p:pic>
        <p:nvPicPr>
          <p:cNvPr id="9" name="Picture Placeholder 8" descr="Component list view">
            <a:extLst>
              <a:ext uri="{FF2B5EF4-FFF2-40B4-BE49-F238E27FC236}">
                <a16:creationId xmlns:a16="http://schemas.microsoft.com/office/drawing/2014/main" id="{0AD7B4A9-2922-4678-B2E1-FEBFD4687BD4}"/>
              </a:ext>
            </a:extLst>
          </p:cNvPr>
          <p:cNvPicPr>
            <a:picLocks noGrp="1" noChangeAspect="1"/>
          </p:cNvPicPr>
          <p:nvPr>
            <p:ph type="pic" sz="quarter" idx="15"/>
          </p:nvPr>
        </p:nvPicPr>
        <p:blipFill>
          <a:blip r:embed="rId3"/>
          <a:srcRect l="226" r="226"/>
          <a:stretch>
            <a:fillRect/>
          </a:stretch>
        </p:blipFill>
        <p:spPr/>
      </p:pic>
    </p:spTree>
    <p:extLst>
      <p:ext uri="{BB962C8B-B14F-4D97-AF65-F5344CB8AC3E}">
        <p14:creationId xmlns:p14="http://schemas.microsoft.com/office/powerpoint/2010/main" val="369990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47FA-54CC-440F-9BA3-1A6C0E79B3D6}"/>
              </a:ext>
            </a:extLst>
          </p:cNvPr>
          <p:cNvSpPr>
            <a:spLocks noGrp="1"/>
          </p:cNvSpPr>
          <p:nvPr>
            <p:ph type="title"/>
          </p:nvPr>
        </p:nvSpPr>
        <p:spPr/>
        <p:txBody>
          <a:bodyPr/>
          <a:lstStyle/>
          <a:p>
            <a:r>
              <a:rPr lang="en-US" dirty="0"/>
              <a:t>Component custom properties</a:t>
            </a:r>
          </a:p>
        </p:txBody>
      </p:sp>
      <p:sp>
        <p:nvSpPr>
          <p:cNvPr id="4" name="Text Placeholder 3">
            <a:extLst>
              <a:ext uri="{FF2B5EF4-FFF2-40B4-BE49-F238E27FC236}">
                <a16:creationId xmlns:a16="http://schemas.microsoft.com/office/drawing/2014/main" id="{99269A52-0812-48E2-AA09-E2A55E96B898}"/>
              </a:ext>
            </a:extLst>
          </p:cNvPr>
          <p:cNvSpPr>
            <a:spLocks noGrp="1"/>
          </p:cNvSpPr>
          <p:nvPr>
            <p:ph type="body" sz="quarter" idx="42"/>
          </p:nvPr>
        </p:nvSpPr>
        <p:spPr/>
        <p:txBody>
          <a:bodyPr/>
          <a:lstStyle/>
          <a:p>
            <a:pPr lvl="0"/>
            <a:r>
              <a:rPr lang="en-US" sz="2000" noProof="0" dirty="0"/>
              <a:t>Can be Input or Output</a:t>
            </a:r>
          </a:p>
          <a:p>
            <a:pPr lvl="0"/>
            <a:r>
              <a:rPr lang="en-US" sz="2000" noProof="0" dirty="0"/>
              <a:t>Default value is assigned based on data type</a:t>
            </a:r>
          </a:p>
        </p:txBody>
      </p:sp>
      <p:pic>
        <p:nvPicPr>
          <p:cNvPr id="12" name="Picture Placeholder 11" descr="Screenshot of new custom property window">
            <a:extLst>
              <a:ext uri="{FF2B5EF4-FFF2-40B4-BE49-F238E27FC236}">
                <a16:creationId xmlns:a16="http://schemas.microsoft.com/office/drawing/2014/main" id="{F72AB13E-758C-492F-BAA8-00AD05A5DFE5}"/>
              </a:ext>
            </a:extLst>
          </p:cNvPr>
          <p:cNvPicPr>
            <a:picLocks noGrp="1" noChangeAspect="1"/>
          </p:cNvPicPr>
          <p:nvPr>
            <p:ph type="pic" sz="quarter" idx="15"/>
          </p:nvPr>
        </p:nvPicPr>
        <p:blipFill rotWithShape="1">
          <a:blip r:embed="rId3"/>
          <a:srcRect l="-64761" t="932" r="-64761" b="932"/>
          <a:stretch/>
        </p:blipFill>
        <p:spPr>
          <a:xfrm>
            <a:off x="8585201" y="1587701"/>
            <a:ext cx="2513468" cy="4699000"/>
          </a:xfrm>
          <a:solidFill>
            <a:schemeClr val="bg1"/>
          </a:solidFill>
        </p:spPr>
      </p:pic>
    </p:spTree>
    <p:extLst>
      <p:ext uri="{BB962C8B-B14F-4D97-AF65-F5344CB8AC3E}">
        <p14:creationId xmlns:p14="http://schemas.microsoft.com/office/powerpoint/2010/main" val="94125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DF226E-CB79-47CA-BF48-1D02DBF4A124}"/>
              </a:ext>
            </a:extLst>
          </p:cNvPr>
          <p:cNvSpPr>
            <a:spLocks noGrp="1"/>
          </p:cNvSpPr>
          <p:nvPr>
            <p:ph type="title"/>
          </p:nvPr>
        </p:nvSpPr>
        <p:spPr/>
        <p:txBody>
          <a:bodyPr/>
          <a:lstStyle/>
          <a:p>
            <a:r>
              <a:rPr lang="en-US" dirty="0"/>
              <a:t>Create an app from a data source</a:t>
            </a:r>
          </a:p>
        </p:txBody>
      </p:sp>
      <p:sp>
        <p:nvSpPr>
          <p:cNvPr id="22" name="Text Placeholder 21">
            <a:extLst>
              <a:ext uri="{FF2B5EF4-FFF2-40B4-BE49-F238E27FC236}">
                <a16:creationId xmlns:a16="http://schemas.microsoft.com/office/drawing/2014/main" id="{398D1301-5E7E-4777-9513-D6A7C61497A9}"/>
              </a:ext>
            </a:extLst>
          </p:cNvPr>
          <p:cNvSpPr>
            <a:spLocks noGrp="1"/>
          </p:cNvSpPr>
          <p:nvPr>
            <p:ph type="body" sz="quarter" idx="42"/>
          </p:nvPr>
        </p:nvSpPr>
        <p:spPr/>
        <p:txBody>
          <a:bodyPr/>
          <a:lstStyle/>
          <a:p>
            <a:r>
              <a:rPr lang="en-US" sz="2400" dirty="0"/>
              <a:t>The following app was created from a SharePoint list and lets you browse items in the list, view item details, and create and edit items</a:t>
            </a:r>
          </a:p>
        </p:txBody>
      </p:sp>
      <p:pic>
        <p:nvPicPr>
          <p:cNvPr id="24" name="Picture Placeholder 23" descr="Screenshot of different types of flooring designs">
            <a:extLst>
              <a:ext uri="{FF2B5EF4-FFF2-40B4-BE49-F238E27FC236}">
                <a16:creationId xmlns:a16="http://schemas.microsoft.com/office/drawing/2014/main" id="{843C4BA3-6A9A-4147-BC14-F158F94801BA}"/>
              </a:ext>
            </a:extLst>
          </p:cNvPr>
          <p:cNvPicPr>
            <a:picLocks noGrp="1" noChangeAspect="1"/>
          </p:cNvPicPr>
          <p:nvPr>
            <p:ph type="pic" sz="quarter" idx="15"/>
          </p:nvPr>
        </p:nvPicPr>
        <p:blipFill rotWithShape="1">
          <a:blip r:embed="rId3"/>
          <a:srcRect l="-39773" t="51" r="-39773" b="51"/>
          <a:stretch/>
        </p:blipFill>
        <p:spPr>
          <a:xfrm>
            <a:off x="554986" y="2594019"/>
            <a:ext cx="11082024" cy="3667868"/>
          </a:xfrm>
          <a:solidFill>
            <a:schemeClr val="bg1"/>
          </a:solidFill>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BB0EAD-2738-498E-BB97-EA89A7DB8F69}"/>
              </a:ext>
            </a:extLst>
          </p:cNvPr>
          <p:cNvSpPr>
            <a:spLocks noGrp="1"/>
          </p:cNvSpPr>
          <p:nvPr>
            <p:ph type="title"/>
          </p:nvPr>
        </p:nvSpPr>
        <p:spPr/>
        <p:txBody>
          <a:bodyPr/>
          <a:lstStyle/>
          <a:p>
            <a:r>
              <a:rPr lang="en-US" dirty="0"/>
              <a:t>Demo: Create components</a:t>
            </a:r>
          </a:p>
        </p:txBody>
      </p:sp>
      <p:sp>
        <p:nvSpPr>
          <p:cNvPr id="2" name="Text Placeholder 1">
            <a:extLst>
              <a:ext uri="{FF2B5EF4-FFF2-40B4-BE49-F238E27FC236}">
                <a16:creationId xmlns:a16="http://schemas.microsoft.com/office/drawing/2014/main" id="{38753266-FD40-47F7-87F9-D6C7612DFBCC}"/>
              </a:ext>
            </a:extLst>
          </p:cNvPr>
          <p:cNvSpPr>
            <a:spLocks noGrp="1"/>
          </p:cNvSpPr>
          <p:nvPr>
            <p:ph type="body" sz="quarter" idx="10"/>
          </p:nvPr>
        </p:nvSpPr>
        <p:spPr/>
        <p:txBody>
          <a:bodyPr/>
          <a:lstStyle/>
          <a:p>
            <a:r>
              <a:rPr lang="en-US" sz="2400" dirty="0">
                <a:solidFill>
                  <a:srgbClr val="243A5E"/>
                </a:solidFill>
              </a:rPr>
              <a:t>Demo</a:t>
            </a:r>
          </a:p>
        </p:txBody>
      </p:sp>
    </p:spTree>
    <p:extLst>
      <p:ext uri="{BB962C8B-B14F-4D97-AF65-F5344CB8AC3E}">
        <p14:creationId xmlns:p14="http://schemas.microsoft.com/office/powerpoint/2010/main" val="26318643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9E8EE7-5A37-44CF-ADD2-A7614B3156EE}"/>
              </a:ext>
            </a:extLst>
          </p:cNvPr>
          <p:cNvSpPr>
            <a:spLocks noGrp="1"/>
          </p:cNvSpPr>
          <p:nvPr>
            <p:ph type="title"/>
          </p:nvPr>
        </p:nvSpPr>
        <p:spPr/>
        <p:txBody>
          <a:bodyPr/>
          <a:lstStyle/>
          <a:p>
            <a:r>
              <a:rPr lang="en-US" dirty="0"/>
              <a:t>Offline-capable canvas apps</a:t>
            </a:r>
          </a:p>
        </p:txBody>
      </p:sp>
      <p:pic>
        <p:nvPicPr>
          <p:cNvPr id="10" name="Picture Placeholder 9" descr="Icon of a computer chip">
            <a:extLst>
              <a:ext uri="{FF2B5EF4-FFF2-40B4-BE49-F238E27FC236}">
                <a16:creationId xmlns:a16="http://schemas.microsoft.com/office/drawing/2014/main" id="{A4A9837A-7452-4E86-B8A0-EBECF2F0FF30}"/>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t="1163" b="1163"/>
          <a:stretch/>
        </p:blipFill>
        <p:spPr/>
      </p:pic>
    </p:spTree>
    <p:extLst>
      <p:ext uri="{BB962C8B-B14F-4D97-AF65-F5344CB8AC3E}">
        <p14:creationId xmlns:p14="http://schemas.microsoft.com/office/powerpoint/2010/main" val="25561083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CAAAE7-FAE2-42DA-8D68-6C8FB0A81C59}"/>
              </a:ext>
            </a:extLst>
          </p:cNvPr>
          <p:cNvSpPr>
            <a:spLocks noGrp="1"/>
          </p:cNvSpPr>
          <p:nvPr>
            <p:ph type="title"/>
          </p:nvPr>
        </p:nvSpPr>
        <p:spPr/>
        <p:txBody>
          <a:bodyPr/>
          <a:lstStyle/>
          <a:p>
            <a:r>
              <a:rPr lang="en-US" dirty="0"/>
              <a:t>Limitations</a:t>
            </a:r>
          </a:p>
        </p:txBody>
      </p:sp>
      <p:sp>
        <p:nvSpPr>
          <p:cNvPr id="13" name="Text Placeholder 12">
            <a:extLst>
              <a:ext uri="{FF2B5EF4-FFF2-40B4-BE49-F238E27FC236}">
                <a16:creationId xmlns:a16="http://schemas.microsoft.com/office/drawing/2014/main" id="{C27A0BE2-2411-49C4-9780-2F57473CDCEA}"/>
              </a:ext>
            </a:extLst>
          </p:cNvPr>
          <p:cNvSpPr>
            <a:spLocks noGrp="1"/>
          </p:cNvSpPr>
          <p:nvPr>
            <p:ph type="body" sz="quarter" idx="11"/>
          </p:nvPr>
        </p:nvSpPr>
        <p:spPr>
          <a:xfrm>
            <a:off x="431095" y="2160417"/>
            <a:ext cx="11193457" cy="1555550"/>
          </a:xfrm>
        </p:spPr>
        <p:txBody>
          <a:bodyPr/>
          <a:lstStyle/>
          <a:p>
            <a:r>
              <a:rPr lang="en-US" sz="2400" b="1" i="0" dirty="0" err="1">
                <a:solidFill>
                  <a:srgbClr val="171717"/>
                </a:solidFill>
                <a:effectLst/>
                <a:latin typeface="Segoe UI" panose="020B0502040204020203" pitchFamily="34" charset="0"/>
              </a:rPr>
              <a:t>LoadData</a:t>
            </a:r>
            <a:r>
              <a:rPr lang="en-US" sz="2400" b="0" i="0" dirty="0">
                <a:solidFill>
                  <a:srgbClr val="171717"/>
                </a:solidFill>
                <a:effectLst/>
                <a:latin typeface="Segoe UI" panose="020B0502040204020203" pitchFamily="34" charset="0"/>
              </a:rPr>
              <a:t> and </a:t>
            </a:r>
            <a:r>
              <a:rPr lang="en-US" sz="2400" b="1" i="0" dirty="0" err="1">
                <a:solidFill>
                  <a:srgbClr val="171717"/>
                </a:solidFill>
                <a:effectLst/>
                <a:latin typeface="Segoe UI" panose="020B0502040204020203" pitchFamily="34" charset="0"/>
              </a:rPr>
              <a:t>SaveData</a:t>
            </a:r>
            <a:r>
              <a:rPr lang="en-US" sz="2400" b="0" i="0" dirty="0">
                <a:solidFill>
                  <a:srgbClr val="171717"/>
                </a:solidFill>
                <a:effectLst/>
                <a:latin typeface="Segoe UI" panose="020B0502040204020203" pitchFamily="34" charset="0"/>
              </a:rPr>
              <a:t> combine to form a simple mechanism to store small amounts of data on a local device. By using these functions, you can add simple offline capabilities to your app.</a:t>
            </a:r>
            <a:endParaRPr lang="en-US" sz="1800" b="0" dirty="0">
              <a:latin typeface="+mj-lt"/>
            </a:endParaRPr>
          </a:p>
        </p:txBody>
      </p:sp>
    </p:spTree>
    <p:extLst>
      <p:ext uri="{BB962C8B-B14F-4D97-AF65-F5344CB8AC3E}">
        <p14:creationId xmlns:p14="http://schemas.microsoft.com/office/powerpoint/2010/main" val="21053778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02CBA9-8D43-47E6-A7CE-768A3EC39A7A}"/>
              </a:ext>
            </a:extLst>
          </p:cNvPr>
          <p:cNvSpPr>
            <a:spLocks noGrp="1"/>
          </p:cNvSpPr>
          <p:nvPr>
            <p:ph type="title"/>
          </p:nvPr>
        </p:nvSpPr>
        <p:spPr/>
        <p:txBody>
          <a:bodyPr/>
          <a:lstStyle/>
          <a:p>
            <a:r>
              <a:rPr lang="en-US" dirty="0"/>
              <a:t>Designing a Power Apps app</a:t>
            </a:r>
          </a:p>
        </p:txBody>
      </p:sp>
      <p:sp>
        <p:nvSpPr>
          <p:cNvPr id="9" name="Text Placeholder 8">
            <a:extLst>
              <a:ext uri="{FF2B5EF4-FFF2-40B4-BE49-F238E27FC236}">
                <a16:creationId xmlns:a16="http://schemas.microsoft.com/office/drawing/2014/main" id="{A59C4F6C-1890-4081-91F0-DEB63FC3CEA5}"/>
              </a:ext>
            </a:extLst>
          </p:cNvPr>
          <p:cNvSpPr>
            <a:spLocks noGrp="1"/>
          </p:cNvSpPr>
          <p:nvPr>
            <p:ph type="body" sz="quarter" idx="10"/>
          </p:nvPr>
        </p:nvSpPr>
        <p:spPr>
          <a:xfrm>
            <a:off x="432089" y="1083334"/>
            <a:ext cx="11341268" cy="830997"/>
          </a:xfrm>
        </p:spPr>
        <p:txBody>
          <a:bodyPr/>
          <a:lstStyle/>
          <a:p>
            <a:r>
              <a:rPr lang="en-US" dirty="0"/>
              <a:t>As an App Maker, before you begin building your Power Apps solution, it’s recommended to go through a design process</a:t>
            </a:r>
          </a:p>
        </p:txBody>
      </p:sp>
      <p:sp>
        <p:nvSpPr>
          <p:cNvPr id="12" name="Rectangle 11">
            <a:extLst>
              <a:ext uri="{FF2B5EF4-FFF2-40B4-BE49-F238E27FC236}">
                <a16:creationId xmlns:a16="http://schemas.microsoft.com/office/drawing/2014/main" id="{ABA64BD4-7C66-4C16-B817-5514768079F7}"/>
              </a:ext>
            </a:extLst>
          </p:cNvPr>
          <p:cNvSpPr/>
          <p:nvPr/>
        </p:nvSpPr>
        <p:spPr bwMode="auto">
          <a:xfrm>
            <a:off x="419100" y="2159000"/>
            <a:ext cx="5314043" cy="42585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indent="0">
              <a:spcAft>
                <a:spcPts val="1200"/>
              </a:spcAft>
              <a:buNone/>
            </a:pPr>
            <a:r>
              <a:rPr lang="en-US" sz="2400" dirty="0">
                <a:solidFill>
                  <a:schemeClr val="tx1"/>
                </a:solidFill>
                <a:latin typeface="+mj-lt"/>
              </a:rPr>
              <a:t>Consider factors such as:</a:t>
            </a:r>
          </a:p>
          <a:p>
            <a:pPr>
              <a:spcAft>
                <a:spcPts val="1200"/>
              </a:spcAft>
            </a:pPr>
            <a:r>
              <a:rPr lang="en-US" sz="2200" dirty="0">
                <a:solidFill>
                  <a:schemeClr val="tx1"/>
                </a:solidFill>
              </a:rPr>
              <a:t>Business requirements</a:t>
            </a:r>
          </a:p>
          <a:p>
            <a:pPr>
              <a:spcAft>
                <a:spcPts val="1200"/>
              </a:spcAft>
            </a:pPr>
            <a:r>
              <a:rPr lang="en-US" sz="2200" dirty="0">
                <a:solidFill>
                  <a:schemeClr val="tx1"/>
                </a:solidFill>
              </a:rPr>
              <a:t>Offline Mode</a:t>
            </a:r>
          </a:p>
          <a:p>
            <a:pPr>
              <a:spcAft>
                <a:spcPts val="1200"/>
              </a:spcAft>
            </a:pPr>
            <a:r>
              <a:rPr lang="en-US" sz="2200" dirty="0">
                <a:solidFill>
                  <a:schemeClr val="tx1"/>
                </a:solidFill>
              </a:rPr>
              <a:t>Data Model</a:t>
            </a:r>
          </a:p>
          <a:p>
            <a:pPr>
              <a:spcAft>
                <a:spcPts val="1200"/>
              </a:spcAft>
            </a:pPr>
            <a:r>
              <a:rPr lang="en-US" sz="2200" dirty="0">
                <a:solidFill>
                  <a:schemeClr val="tx1"/>
                </a:solidFill>
              </a:rPr>
              <a:t>User Experience (UX)</a:t>
            </a:r>
          </a:p>
          <a:p>
            <a:pPr>
              <a:spcAft>
                <a:spcPts val="1200"/>
              </a:spcAft>
            </a:pPr>
            <a:r>
              <a:rPr lang="en-US" sz="2200" dirty="0">
                <a:solidFill>
                  <a:schemeClr val="tx1"/>
                </a:solidFill>
              </a:rPr>
              <a:t>User Interface (UI)</a:t>
            </a:r>
          </a:p>
          <a:p>
            <a:pPr>
              <a:spcAft>
                <a:spcPts val="1200"/>
              </a:spcAft>
            </a:pPr>
            <a:r>
              <a:rPr lang="en-US" sz="2200" dirty="0">
                <a:solidFill>
                  <a:schemeClr val="tx1"/>
                </a:solidFill>
              </a:rPr>
              <a:t>Business Logic</a:t>
            </a:r>
          </a:p>
          <a:p>
            <a:pPr>
              <a:spcAft>
                <a:spcPts val="1200"/>
              </a:spcAft>
            </a:pPr>
            <a:r>
              <a:rPr lang="en-US" sz="2200" dirty="0">
                <a:solidFill>
                  <a:schemeClr val="tx1"/>
                </a:solidFill>
              </a:rPr>
              <a:t>Output</a:t>
            </a:r>
          </a:p>
        </p:txBody>
      </p:sp>
      <p:sp>
        <p:nvSpPr>
          <p:cNvPr id="13" name="Rectangle 12">
            <a:extLst>
              <a:ext uri="{FF2B5EF4-FFF2-40B4-BE49-F238E27FC236}">
                <a16:creationId xmlns:a16="http://schemas.microsoft.com/office/drawing/2014/main" id="{40B52484-907C-45B9-B762-88DB63320C1E}"/>
              </a:ext>
              <a:ext uri="{C183D7F6-B498-43B3-948B-1728B52AA6E4}">
                <adec:decorative xmlns:adec="http://schemas.microsoft.com/office/drawing/2017/decorative" val="1"/>
              </a:ext>
            </a:extLst>
          </p:cNvPr>
          <p:cNvSpPr/>
          <p:nvPr/>
        </p:nvSpPr>
        <p:spPr bwMode="auto">
          <a:xfrm>
            <a:off x="5892800" y="2159000"/>
            <a:ext cx="5880100" cy="425850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3477C253-06FC-4C2F-ABB7-10EBD5A95E9E}"/>
              </a:ext>
            </a:extLst>
          </p:cNvPr>
          <p:cNvSpPr txBox="1"/>
          <p:nvPr/>
        </p:nvSpPr>
        <p:spPr>
          <a:xfrm>
            <a:off x="6243486" y="2298062"/>
            <a:ext cx="1746183" cy="307777"/>
          </a:xfrm>
          <a:prstGeom prst="rect">
            <a:avLst/>
          </a:prstGeom>
          <a:noFill/>
        </p:spPr>
        <p:txBody>
          <a:bodyPr wrap="square" lIns="0" tIns="0" rIns="0" bIns="0" rtlCol="0">
            <a:spAutoFit/>
          </a:bodyPr>
          <a:lstStyle/>
          <a:p>
            <a:pPr algn="ctr"/>
            <a:r>
              <a:rPr lang="en-US" sz="2000" dirty="0">
                <a:latin typeface="+mj-lt"/>
              </a:rPr>
              <a:t>Go from this</a:t>
            </a:r>
          </a:p>
        </p:txBody>
      </p:sp>
      <p:pic>
        <p:nvPicPr>
          <p:cNvPr id="14" name="Picture 2" descr="Blank Canvas app Power Apps studio">
            <a:extLst>
              <a:ext uri="{FF2B5EF4-FFF2-40B4-BE49-F238E27FC236}">
                <a16:creationId xmlns:a16="http://schemas.microsoft.com/office/drawing/2014/main" id="{8B95DB8E-638A-4E5D-AE00-4AB3FEB52A0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130924" y="2694884"/>
            <a:ext cx="1971306" cy="3538728"/>
          </a:xfrm>
          <a:prstGeom prst="rect">
            <a:avLst/>
          </a:prstGeom>
          <a:solidFill>
            <a:schemeClr val="bg2"/>
          </a:solidFill>
          <a:ln>
            <a:solidFill>
              <a:schemeClr val="bg1">
                <a:lumMod val="95000"/>
              </a:schemeClr>
            </a:solidFill>
          </a:ln>
        </p:spPr>
      </p:pic>
      <p:sp>
        <p:nvSpPr>
          <p:cNvPr id="22" name="Arrow: Right 21" descr="Arrow pointing right">
            <a:extLst>
              <a:ext uri="{FF2B5EF4-FFF2-40B4-BE49-F238E27FC236}">
                <a16:creationId xmlns:a16="http://schemas.microsoft.com/office/drawing/2014/main" id="{066F7309-02D0-4160-8B90-7344B851B0B3}"/>
              </a:ext>
            </a:extLst>
          </p:cNvPr>
          <p:cNvSpPr/>
          <p:nvPr/>
        </p:nvSpPr>
        <p:spPr>
          <a:xfrm>
            <a:off x="8366773" y="4118371"/>
            <a:ext cx="940856" cy="691754"/>
          </a:xfrm>
          <a:prstGeom prst="rightArrow">
            <a:avLst>
              <a:gd name="adj1" fmla="val 43476"/>
              <a:gd name="adj2"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28A7961-373A-4DD0-AFDD-BCF9DA22367B}"/>
              </a:ext>
            </a:extLst>
          </p:cNvPr>
          <p:cNvSpPr txBox="1"/>
          <p:nvPr/>
        </p:nvSpPr>
        <p:spPr>
          <a:xfrm>
            <a:off x="10113107" y="2298062"/>
            <a:ext cx="912686" cy="307777"/>
          </a:xfrm>
          <a:prstGeom prst="rect">
            <a:avLst/>
          </a:prstGeom>
          <a:noFill/>
        </p:spPr>
        <p:txBody>
          <a:bodyPr wrap="square" lIns="0" tIns="0" rIns="0" bIns="0" rtlCol="0">
            <a:spAutoFit/>
          </a:bodyPr>
          <a:lstStyle/>
          <a:p>
            <a:pPr algn="ctr"/>
            <a:r>
              <a:rPr lang="en-US" sz="2000">
                <a:latin typeface="+mj-lt"/>
              </a:rPr>
              <a:t>To this</a:t>
            </a:r>
          </a:p>
        </p:txBody>
      </p:sp>
      <p:pic>
        <p:nvPicPr>
          <p:cNvPr id="16" name="Picture 4" descr="Functioning Canvas app Power Apps studio">
            <a:extLst>
              <a:ext uri="{FF2B5EF4-FFF2-40B4-BE49-F238E27FC236}">
                <a16:creationId xmlns:a16="http://schemas.microsoft.com/office/drawing/2014/main" id="{E1F08296-B5CB-420A-9544-C0AB10FA16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572172" y="2694884"/>
            <a:ext cx="1994556" cy="3538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your first app in Power Apps</a:t>
            </a:r>
            <a:endParaRPr lang="en-US" dirty="0"/>
          </a:p>
        </p:txBody>
      </p:sp>
      <p:sp>
        <p:nvSpPr>
          <p:cNvPr id="6" name="Text Placeholder 5"/>
          <p:cNvSpPr>
            <a:spLocks noGrp="1"/>
          </p:cNvSpPr>
          <p:nvPr>
            <p:ph type="body" sz="quarter" idx="11"/>
          </p:nvPr>
        </p:nvSpPr>
        <p:spPr/>
        <p:txBody>
          <a:bodyPr/>
          <a:lstStyle/>
          <a:p>
            <a:r>
              <a:rPr lang="en-US" altLang="zh-CN" sz="2000" dirty="0">
                <a:solidFill>
                  <a:schemeClr val="tx1"/>
                </a:solidFill>
              </a:rPr>
              <a:t>Follow the exercise in the student manual in Lesson 1</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466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AB082-909C-4B47-8D89-6AE8781E2EF9}"/>
              </a:ext>
            </a:extLst>
          </p:cNvPr>
          <p:cNvSpPr>
            <a:spLocks noGrp="1"/>
          </p:cNvSpPr>
          <p:nvPr>
            <p:ph type="title"/>
          </p:nvPr>
        </p:nvSpPr>
        <p:spPr/>
        <p:txBody>
          <a:bodyPr/>
          <a:lstStyle/>
          <a:p>
            <a:r>
              <a:rPr lang="en-US" dirty="0"/>
              <a:t>Customize a canvas app in Power Apps</a:t>
            </a:r>
          </a:p>
        </p:txBody>
      </p:sp>
      <p:pic>
        <p:nvPicPr>
          <p:cNvPr id="6" name="Picture Placeholder 5" descr="A picture containing plate, clock, drawing&#10;&#10;Description automatically generated">
            <a:extLst>
              <a:ext uri="{FF2B5EF4-FFF2-40B4-BE49-F238E27FC236}">
                <a16:creationId xmlns:a16="http://schemas.microsoft.com/office/drawing/2014/main" id="{540F59FB-09C3-4197-BB05-33EE5DA91175}"/>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24811359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A6A223-B066-46F1-AED1-354C01402A6A}"/>
              </a:ext>
            </a:extLst>
          </p:cNvPr>
          <p:cNvSpPr>
            <a:spLocks noGrp="1"/>
          </p:cNvSpPr>
          <p:nvPr>
            <p:ph type="title"/>
          </p:nvPr>
        </p:nvSpPr>
        <p:spPr/>
        <p:txBody>
          <a:bodyPr/>
          <a:lstStyle/>
          <a:p>
            <a:r>
              <a:rPr lang="en-US" dirty="0"/>
              <a:t>Customize a canvas app in Power Apps</a:t>
            </a:r>
          </a:p>
        </p:txBody>
      </p:sp>
      <p:sp>
        <p:nvSpPr>
          <p:cNvPr id="5" name="Text Placeholder 4">
            <a:extLst>
              <a:ext uri="{FF2B5EF4-FFF2-40B4-BE49-F238E27FC236}">
                <a16:creationId xmlns:a16="http://schemas.microsoft.com/office/drawing/2014/main" id="{C3C26B97-57ED-49D2-8595-9A6A0988692E}"/>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2988386501"/>
      </p:ext>
    </p:extLst>
  </p:cSld>
  <p:clrMapOvr>
    <a:masterClrMapping/>
  </p:clrMapOvr>
  <p:transition>
    <p:fade/>
  </p:transition>
</p:sld>
</file>

<file path=ppt/theme/theme1.xml><?xml version="1.0" encoding="utf-8"?>
<a:theme xmlns:a="http://schemas.openxmlformats.org/drawingml/2006/main" name="1_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schemas.microsoft.com/office/2006/metadata/properties"/>
    <ds:schemaRef ds:uri="a4bc753f-e3bb-4cba-8373-da173ea1515c"/>
    <ds:schemaRef ds:uri="http://schemas.microsoft.com/office/infopath/2007/PartnerControls"/>
    <ds:schemaRef ds:uri="http://purl.org/dc/elements/1.1/"/>
    <ds:schemaRef ds:uri="http://www.w3.org/XML/1998/namespace"/>
    <ds:schemaRef ds:uri="http://schemas.openxmlformats.org/package/2006/metadata/core-properties"/>
    <ds:schemaRef ds:uri="10db0749-eddb-4627-97e5-bcd86b41c8cd"/>
    <ds:schemaRef ds:uri="http://purl.org/dc/terms/"/>
  </ds:schemaRefs>
</ds:datastoreItem>
</file>

<file path=customXml/itemProps3.xml><?xml version="1.0" encoding="utf-8"?>
<ds:datastoreItem xmlns:ds="http://schemas.openxmlformats.org/officeDocument/2006/customXml" ds:itemID="{CAADE6F9-F5CE-4E8C-A9F2-93360FCB1F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f760b7-3ac7-4136-9613-efba1616ad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781</TotalTime>
  <Words>10252</Words>
  <PresentationFormat>Widescreen</PresentationFormat>
  <Paragraphs>605</Paragraphs>
  <Slides>52</Slides>
  <Notes>51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Arial</vt:lpstr>
      <vt:lpstr>Calibri</vt:lpstr>
      <vt:lpstr>Consolas</vt:lpstr>
      <vt:lpstr>Segoe UI</vt:lpstr>
      <vt:lpstr>Segoe UI Light</vt:lpstr>
      <vt:lpstr>Segoe UI Semibold</vt:lpstr>
      <vt:lpstr>Wingdings</vt:lpstr>
      <vt:lpstr>1_Microsoft Power Platform Template</vt:lpstr>
      <vt:lpstr>2_Microsoft Power Platform Template</vt:lpstr>
      <vt:lpstr>Create a Canvas App in Power Apps</vt:lpstr>
      <vt:lpstr>Agenda </vt:lpstr>
      <vt:lpstr>Get started with Power Apps</vt:lpstr>
      <vt:lpstr>Ways to build Power Apps</vt:lpstr>
      <vt:lpstr>Create an app from a data source</vt:lpstr>
      <vt:lpstr>Designing a Power Apps app</vt:lpstr>
      <vt:lpstr>Exercise: Create your first app in Power Apps</vt:lpstr>
      <vt:lpstr>Customize a canvas app in Power Apps</vt:lpstr>
      <vt:lpstr>Customize a canvas app in Power Apps</vt:lpstr>
      <vt:lpstr>Controls in Power Apps</vt:lpstr>
      <vt:lpstr>Explore screens and controls in Power Apps</vt:lpstr>
      <vt:lpstr>Using controls: Browse screen</vt:lpstr>
      <vt:lpstr>Using controls: Details screen</vt:lpstr>
      <vt:lpstr>Using controls: Details screen </vt:lpstr>
      <vt:lpstr>Exercise: Get started with functions in Power Apps</vt:lpstr>
      <vt:lpstr>Manage apps in Power Apps</vt:lpstr>
      <vt:lpstr>Managing Power Apps</vt:lpstr>
      <vt:lpstr>Exercise: Manage app versions</vt:lpstr>
      <vt:lpstr>Exercise: Share apps in Power Apps </vt:lpstr>
      <vt:lpstr>Exercise: Understand environments</vt:lpstr>
      <vt:lpstr>Navigation in canvas app in Power Apps</vt:lpstr>
      <vt:lpstr>Understanding navigation </vt:lpstr>
      <vt:lpstr>Screen transitions</vt:lpstr>
      <vt:lpstr>Hidden screens</vt:lpstr>
      <vt:lpstr>Demo: Use Back and Navigate functions </vt:lpstr>
      <vt:lpstr>Exercise: Use Navigate functions </vt:lpstr>
      <vt:lpstr>How to build the UI in a canvas app in Power Apps</vt:lpstr>
      <vt:lpstr>Use themes to quickly change the appearance of your app</vt:lpstr>
      <vt:lpstr>Branding a control</vt:lpstr>
      <vt:lpstr>Some color settings are only controlled by the theme</vt:lpstr>
      <vt:lpstr>Icons</vt:lpstr>
      <vt:lpstr>Images</vt:lpstr>
      <vt:lpstr>Personalization</vt:lpstr>
      <vt:lpstr>Using the tablet or phone form factors</vt:lpstr>
      <vt:lpstr>Using the tablet or phone form factors </vt:lpstr>
      <vt:lpstr>Use and understand controls in a canvas app in Power Apps</vt:lpstr>
      <vt:lpstr>Controls in Power Apps</vt:lpstr>
      <vt:lpstr>Core properties of controls</vt:lpstr>
      <vt:lpstr>Entering and displaying data with text controls</vt:lpstr>
      <vt:lpstr>Demo: Text controls</vt:lpstr>
      <vt:lpstr>Controls with pre-populated values</vt:lpstr>
      <vt:lpstr>Controls for ratings</vt:lpstr>
      <vt:lpstr>Other available controls</vt:lpstr>
      <vt:lpstr>Media controls</vt:lpstr>
      <vt:lpstr>Exercise: Add media to an app</vt:lpstr>
      <vt:lpstr>Using App checker</vt:lpstr>
      <vt:lpstr>Variables</vt:lpstr>
      <vt:lpstr>Components </vt:lpstr>
      <vt:lpstr>Component custom properties</vt:lpstr>
      <vt:lpstr>Demo: Create components</vt:lpstr>
      <vt:lpstr>Offline-capable canvas apps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2020-04-30T00:33:59Z</dcterms:created>
  <dcterms:modified xsi:type="dcterms:W3CDTF">2021-04-01T02:24:05Z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0x010100F67578DBD66E394D9B468A6617C94AD2</vt:lpwstr>
  </property>
</Properties>
</file>